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Lst>
  <p:sldSz cx="30276800" cy="42803763"/>
  <p:notesSz cx="30276800" cy="42803763"/>
  <p:embeddedFontLst>
    <p:embeddedFont>
      <p:font typeface="Calibri" panose="020F0502020204030204" pitchFamily="34" charset="0"/>
      <p:regular r:id="rId5"/>
      <p:bold r:id="rId6"/>
      <p:italic r:id="rId7"/>
      <p:boldItalic r:id="rId8"/>
    </p:embeddedFont>
    <p:embeddedFont>
      <p:font typeface="Cascadia Code" panose="00000509000000000000" pitchFamily="49" charset="0"/>
      <p:regular r:id="rId9"/>
    </p:embeddedFont>
    <p:embeddedFont>
      <p:font typeface="Siemens Sans" pitchFamily="2" charset="0"/>
      <p:regular r:id="rId10"/>
      <p:bold r:id="rId11"/>
      <p:italic r:id="rId12"/>
      <p:boldItalic r:id="rId13"/>
    </p:embeddedFont>
  </p:embeddedFon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6E"/>
    <a:srgbClr val="41AAAA"/>
    <a:srgbClr val="C7D4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0189" autoAdjust="0"/>
    <p:restoredTop sz="94712" autoAdjust="0"/>
  </p:normalViewPr>
  <p:slideViewPr>
    <p:cSldViewPr snapToGrid="0">
      <p:cViewPr varScale="1">
        <p:scale>
          <a:sx n="17" d="100"/>
          <a:sy n="17" d="100"/>
        </p:scale>
        <p:origin x="3102" y="90"/>
      </p:cViewPr>
      <p:guideLst/>
    </p:cSldViewPr>
  </p:slideViewPr>
  <p:outlineViewPr>
    <p:cViewPr>
      <p:scale>
        <a:sx n="66" d="100"/>
        <a:sy n="66"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viewProps" Target="viewProps.xml"/><Relationship Id="rId10"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font" Target="fonts/font5.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tags" Target="../tags/tag3.xml"/><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hyperlink" Target="http://www.flaticon.com/" TargetMode="External"/><Relationship Id="rId2" Type="http://schemas.openxmlformats.org/officeDocument/2006/relationships/tags" Target="../tags/tag2.xml"/><Relationship Id="rId16" Type="http://schemas.openxmlformats.org/officeDocument/2006/relationships/hyperlink" Target="https://www.flaticon.com/authors/pixelmeetup" TargetMode="External"/><Relationship Id="rId1" Type="http://schemas.openxmlformats.org/officeDocument/2006/relationships/tags" Target="../tags/tag1.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1.wmf"/><Relationship Id="rId15" Type="http://schemas.openxmlformats.org/officeDocument/2006/relationships/image" Target="../media/image11.svg"/><Relationship Id="rId10"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image" Target="../media/image5.sv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4.png"/><Relationship Id="rId3" Type="http://schemas.openxmlformats.org/officeDocument/2006/relationships/tags" Target="../tags/tag6.xml"/><Relationship Id="rId21" Type="http://schemas.openxmlformats.org/officeDocument/2006/relationships/image" Target="../media/image17.svg"/><Relationship Id="rId7" Type="http://schemas.openxmlformats.org/officeDocument/2006/relationships/image" Target="../media/image3.png"/><Relationship Id="rId12" Type="http://schemas.openxmlformats.org/officeDocument/2006/relationships/image" Target="../media/image10.png"/><Relationship Id="rId17" Type="http://schemas.openxmlformats.org/officeDocument/2006/relationships/image" Target="../media/image13.svg"/><Relationship Id="rId2" Type="http://schemas.openxmlformats.org/officeDocument/2006/relationships/tags" Target="../tags/tag5.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tags" Target="../tags/tag4.xml"/><Relationship Id="rId6" Type="http://schemas.openxmlformats.org/officeDocument/2006/relationships/image" Target="../media/image2.png"/><Relationship Id="rId11" Type="http://schemas.openxmlformats.org/officeDocument/2006/relationships/image" Target="../media/image9.svg"/><Relationship Id="rId5" Type="http://schemas.openxmlformats.org/officeDocument/2006/relationships/image" Target="../media/image1.wmf"/><Relationship Id="rId15" Type="http://schemas.openxmlformats.org/officeDocument/2006/relationships/hyperlink" Target="http://www.flaticon.com/" TargetMode="External"/><Relationship Id="rId10" Type="http://schemas.openxmlformats.org/officeDocument/2006/relationships/image" Target="../media/image8.png"/><Relationship Id="rId19" Type="http://schemas.openxmlformats.org/officeDocument/2006/relationships/image" Target="../media/image15.svg"/><Relationship Id="rId4" Type="http://schemas.openxmlformats.org/officeDocument/2006/relationships/slideLayout" Target="../slideLayouts/slideLayout1.xml"/><Relationship Id="rId9" Type="http://schemas.openxmlformats.org/officeDocument/2006/relationships/image" Target="../media/image7.svg"/><Relationship Id="rId14" Type="http://schemas.openxmlformats.org/officeDocument/2006/relationships/hyperlink" Target="https://www.flaticon.com/authors/pixelmeetu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100"/>
          <p:cNvSpPr/>
          <p:nvPr/>
        </p:nvSpPr>
        <p:spPr>
          <a:xfrm>
            <a:off x="0" y="6994457"/>
            <a:ext cx="30276000" cy="8652691"/>
          </a:xfrm>
          <a:custGeom>
            <a:avLst/>
            <a:gdLst/>
            <a:ahLst/>
            <a:cxnLst/>
            <a:rect l="0" t="0" r="0" b="0"/>
            <a:pathLst>
              <a:path w="30276000" h="7235990">
                <a:moveTo>
                  <a:pt x="0" y="7235990"/>
                </a:moveTo>
                <a:lnTo>
                  <a:pt x="30276000" y="7235990"/>
                </a:lnTo>
                <a:lnTo>
                  <a:pt x="30276000" y="0"/>
                </a:lnTo>
                <a:lnTo>
                  <a:pt x="0" y="0"/>
                </a:lnTo>
                <a:lnTo>
                  <a:pt x="0" y="7235990"/>
                </a:lnTo>
                <a:close/>
              </a:path>
            </a:pathLst>
          </a:custGeom>
          <a:solidFill>
            <a:srgbClr val="41AAAA"/>
          </a:solidFill>
          <a:ln w="9525" algn="ctr">
            <a:noFill/>
            <a:miter lim="800000"/>
            <a:headEnd/>
            <a:tailEnd/>
          </a:ln>
          <a:effectLst/>
        </p:spPr>
      </p:sp>
      <p:sp>
        <p:nvSpPr>
          <p:cNvPr id="101" name="Freeform 101"/>
          <p:cNvSpPr/>
          <p:nvPr/>
        </p:nvSpPr>
        <p:spPr>
          <a:xfrm>
            <a:off x="0" y="-38"/>
            <a:ext cx="30276000" cy="7084778"/>
          </a:xfrm>
          <a:custGeom>
            <a:avLst/>
            <a:gdLst/>
            <a:ahLst/>
            <a:cxnLst/>
            <a:rect l="0" t="0" r="0" b="0"/>
            <a:pathLst>
              <a:path w="30276000" h="9017991">
                <a:moveTo>
                  <a:pt x="0" y="9017991"/>
                </a:moveTo>
                <a:lnTo>
                  <a:pt x="30276000" y="9017991"/>
                </a:lnTo>
                <a:lnTo>
                  <a:pt x="30276000" y="0"/>
                </a:lnTo>
                <a:lnTo>
                  <a:pt x="0" y="0"/>
                </a:lnTo>
                <a:lnTo>
                  <a:pt x="0" y="9017991"/>
                </a:lnTo>
                <a:close/>
              </a:path>
            </a:pathLst>
          </a:custGeom>
          <a:solidFill>
            <a:srgbClr val="00646E"/>
          </a:solidFill>
          <a:ln w="9525" algn="ctr">
            <a:noFill/>
            <a:miter lim="800000"/>
            <a:headEnd/>
            <a:tailEnd/>
          </a:ln>
          <a:effectLst/>
        </p:spPr>
      </p:sp>
      <p:sp>
        <p:nvSpPr>
          <p:cNvPr id="102" name="Freeform 102"/>
          <p:cNvSpPr/>
          <p:nvPr/>
        </p:nvSpPr>
        <p:spPr>
          <a:xfrm>
            <a:off x="0" y="38680223"/>
            <a:ext cx="30276000" cy="4123728"/>
          </a:xfrm>
          <a:custGeom>
            <a:avLst/>
            <a:gdLst/>
            <a:ahLst/>
            <a:cxnLst/>
            <a:rect l="0" t="0" r="0" b="0"/>
            <a:pathLst>
              <a:path w="30276000" h="4123728">
                <a:moveTo>
                  <a:pt x="0" y="4123728"/>
                </a:moveTo>
                <a:lnTo>
                  <a:pt x="30276000" y="4123728"/>
                </a:lnTo>
                <a:lnTo>
                  <a:pt x="30276000" y="0"/>
                </a:lnTo>
                <a:lnTo>
                  <a:pt x="0" y="0"/>
                </a:lnTo>
                <a:lnTo>
                  <a:pt x="0" y="4123728"/>
                </a:lnTo>
                <a:close/>
              </a:path>
            </a:pathLst>
          </a:custGeom>
          <a:solidFill>
            <a:srgbClr val="00646E"/>
          </a:solidFill>
          <a:ln w="9525" algn="ctr">
            <a:noFill/>
            <a:miter lim="800000"/>
            <a:headEnd/>
            <a:tailEnd/>
          </a:ln>
          <a:effectLst/>
        </p:spPr>
      </p:sp>
      <p:sp>
        <p:nvSpPr>
          <p:cNvPr id="160" name="Rectangle 160"/>
          <p:cNvSpPr/>
          <p:nvPr/>
        </p:nvSpPr>
        <p:spPr>
          <a:xfrm>
            <a:off x="1381650" y="691551"/>
            <a:ext cx="27512700" cy="5829273"/>
          </a:xfrm>
          <a:prstGeom prst="rect">
            <a:avLst/>
          </a:prstGeom>
        </p:spPr>
        <p:txBody>
          <a:bodyPr wrap="square" lIns="0" tIns="0" rIns="0" bIns="0">
            <a:noAutofit/>
          </a:bodyPr>
          <a:lstStyle/>
          <a:p>
            <a:pPr marL="0" algn="ctr"/>
            <a:r>
              <a:rPr lang="en-US" sz="13000" b="1" i="1" spc="0" baseline="0" dirty="0">
                <a:solidFill>
                  <a:srgbClr val="FFFFFF"/>
                </a:solidFill>
                <a:latin typeface="Siemens Sans" pitchFamily="2" charset="0"/>
                <a:ea typeface="Open Sans ExtraBold" panose="020B0906030804020204" pitchFamily="34" charset="0"/>
                <a:cs typeface="Open Sans ExtraBold" panose="020B0906030804020204" pitchFamily="34" charset="0"/>
              </a:rPr>
              <a:t>Make querying safe again!</a:t>
            </a:r>
          </a:p>
          <a:p>
            <a:pPr marL="1" algn="ctr">
              <a:lnSpc>
                <a:spcPts val="13898"/>
              </a:lnSpc>
            </a:pPr>
            <a:r>
              <a:rPr lang="en-US" sz="12000" dirty="0">
                <a:solidFill>
                  <a:srgbClr val="FFFFFF"/>
                </a:solidFill>
                <a:latin typeface="Siemens Sans" pitchFamily="2" charset="0"/>
                <a:ea typeface="Open Sans Bold" panose="020B0806030504020204" pitchFamily="34" charset="0"/>
                <a:cs typeface="Open Sans Bold" panose="020B0806030504020204" pitchFamily="34" charset="0"/>
              </a:rPr>
              <a:t>Privacy-preserving querying over decentralized environments</a:t>
            </a:r>
            <a:endParaRPr lang="en-US" sz="12000" i="0" spc="0" baseline="0" dirty="0">
              <a:solidFill>
                <a:srgbClr val="FFFFFF"/>
              </a:solidFill>
              <a:latin typeface="Siemens Sans" pitchFamily="2" charset="0"/>
              <a:ea typeface="Open Sans Bold" panose="020B0806030504020204" pitchFamily="34" charset="0"/>
              <a:cs typeface="Open Sans Bold" panose="020B0806030504020204" pitchFamily="34" charset="0"/>
            </a:endParaRPr>
          </a:p>
        </p:txBody>
      </p:sp>
      <p:sp>
        <p:nvSpPr>
          <p:cNvPr id="198" name="Rectangle 198"/>
          <p:cNvSpPr/>
          <p:nvPr/>
        </p:nvSpPr>
        <p:spPr>
          <a:xfrm>
            <a:off x="944734" y="7632069"/>
            <a:ext cx="28386532" cy="7325082"/>
          </a:xfrm>
          <a:prstGeom prst="rect">
            <a:avLst/>
          </a:prstGeom>
        </p:spPr>
        <p:txBody>
          <a:bodyPr wrap="square" lIns="0" tIns="0" rIns="0" bIns="0">
            <a:spAutoFit/>
          </a:bodyPr>
          <a:lstStyle/>
          <a:p>
            <a:pPr marL="0"/>
            <a:r>
              <a:rPr lang="en-US" sz="6800" b="1" i="1" dirty="0">
                <a:solidFill>
                  <a:schemeClr val="bg1"/>
                </a:solidFill>
                <a:latin typeface="Siemens Sans" pitchFamily="2" charset="0"/>
                <a:ea typeface="Open Sans" panose="020B0606030504020204" pitchFamily="34" charset="0"/>
                <a:cs typeface="Open Sans" panose="020B0606030504020204" pitchFamily="34" charset="0"/>
              </a:rPr>
              <a:t>In </a:t>
            </a:r>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decentralized environments </a:t>
            </a:r>
            <a:r>
              <a:rPr lang="en-US" sz="6800" b="1" i="1" dirty="0">
                <a:solidFill>
                  <a:schemeClr val="bg1"/>
                </a:solidFill>
                <a:latin typeface="Siemens Sans" pitchFamily="2" charset="0"/>
                <a:ea typeface="Open Sans" panose="020B0606030504020204" pitchFamily="34" charset="0"/>
                <a:cs typeface="Open Sans" panose="020B0606030504020204" pitchFamily="34" charset="0"/>
              </a:rPr>
              <a:t>such as Solid </a:t>
            </a:r>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not all data is necessarily public</a:t>
            </a:r>
          </a:p>
          <a:p>
            <a:pPr marL="0"/>
            <a:br>
              <a:rPr lang="en-US" sz="6800" b="1" i="1" dirty="0">
                <a:solidFill>
                  <a:schemeClr val="bg1"/>
                </a:solidFill>
                <a:latin typeface="Siemens Sans" pitchFamily="2" charset="0"/>
                <a:ea typeface="Open Sans" panose="020B0606030504020204" pitchFamily="34" charset="0"/>
                <a:cs typeface="Open Sans" panose="020B0606030504020204" pitchFamily="34" charset="0"/>
              </a:rPr>
            </a:br>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Query engines </a:t>
            </a:r>
            <a:r>
              <a:rPr lang="en-US" sz="6800" b="1" i="1" dirty="0">
                <a:solidFill>
                  <a:schemeClr val="bg1"/>
                </a:solidFill>
                <a:latin typeface="Siemens Sans" pitchFamily="2" charset="0"/>
                <a:ea typeface="Open Sans" panose="020B0606030504020204" pitchFamily="34" charset="0"/>
                <a:cs typeface="Open Sans" panose="020B0606030504020204" pitchFamily="34" charset="0"/>
              </a:rPr>
              <a:t>need to be able to </a:t>
            </a:r>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authenticate </a:t>
            </a:r>
            <a:r>
              <a:rPr lang="en-US" sz="6800" b="1" i="1" dirty="0">
                <a:solidFill>
                  <a:schemeClr val="bg1"/>
                </a:solidFill>
                <a:latin typeface="Siemens Sans" pitchFamily="2" charset="0"/>
                <a:ea typeface="Open Sans" panose="020B0606030504020204" pitchFamily="34" charset="0"/>
                <a:cs typeface="Open Sans" panose="020B0606030504020204" pitchFamily="34" charset="0"/>
              </a:rPr>
              <a:t>themselves to sources</a:t>
            </a:r>
          </a:p>
          <a:p>
            <a:pPr marL="0"/>
            <a:endParaRPr lang="en-US" sz="6800" b="1" i="1" dirty="0">
              <a:solidFill>
                <a:schemeClr val="bg1"/>
              </a:solidFill>
              <a:latin typeface="Siemens Sans" pitchFamily="2" charset="0"/>
              <a:ea typeface="Open Sans" panose="020B0606030504020204" pitchFamily="34" charset="0"/>
              <a:cs typeface="Open Sans" panose="020B0606030504020204" pitchFamily="34" charset="0"/>
            </a:endParaRPr>
          </a:p>
          <a:p>
            <a:pPr marL="0"/>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Privacy-preserving aggregation techniques </a:t>
            </a:r>
            <a:r>
              <a:rPr lang="en-US" sz="6800" b="1" i="1" dirty="0">
                <a:solidFill>
                  <a:schemeClr val="bg1"/>
                </a:solidFill>
                <a:latin typeface="Siemens Sans" pitchFamily="2" charset="0"/>
                <a:ea typeface="Open Sans" panose="020B0606030504020204" pitchFamily="34" charset="0"/>
                <a:cs typeface="Open Sans" panose="020B0606030504020204" pitchFamily="34" charset="0"/>
              </a:rPr>
              <a:t>need to be introduced, so that </a:t>
            </a:r>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untrusted third-parties are not able to read data</a:t>
            </a:r>
            <a:endParaRPr lang="en-US" sz="6800" b="1" i="1" spc="0" baseline="0" dirty="0">
              <a:solidFill>
                <a:srgbClr val="FFFF00"/>
              </a:solidFill>
              <a:latin typeface="Siemens Sans" pitchFamily="2"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BBFFAC0F-8E06-475C-A596-B5C553D197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12280" y="39124207"/>
            <a:ext cx="7638095" cy="3235755"/>
          </a:xfrm>
          <a:prstGeom prst="rect">
            <a:avLst/>
          </a:prstGeom>
        </p:spPr>
      </p:pic>
      <p:pic>
        <p:nvPicPr>
          <p:cNvPr id="13" name="Picture 12">
            <a:extLst>
              <a:ext uri="{FF2B5EF4-FFF2-40B4-BE49-F238E27FC236}">
                <a16:creationId xmlns:a16="http://schemas.microsoft.com/office/drawing/2014/main" id="{7E90FEE8-0AA9-4052-826D-6CF5BD8FA9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69611" y="38097937"/>
            <a:ext cx="6608968" cy="5288292"/>
          </a:xfrm>
          <a:prstGeom prst="rect">
            <a:avLst/>
          </a:prstGeom>
        </p:spPr>
      </p:pic>
      <p:pic>
        <p:nvPicPr>
          <p:cNvPr id="161" name="Grafik 11">
            <a:extLst>
              <a:ext uri="{FF2B5EF4-FFF2-40B4-BE49-F238E27FC236}">
                <a16:creationId xmlns:a16="http://schemas.microsoft.com/office/drawing/2014/main" id="{09B2FF46-31BB-4BE8-BF78-6E36816D24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black">
          <a:xfrm>
            <a:off x="16402706" y="39348920"/>
            <a:ext cx="5279621" cy="2786327"/>
          </a:xfrm>
          <a:prstGeom prst="rect">
            <a:avLst/>
          </a:prstGeom>
        </p:spPr>
      </p:pic>
      <p:sp>
        <p:nvSpPr>
          <p:cNvPr id="165" name="Text Box 4">
            <a:extLst>
              <a:ext uri="{FF2B5EF4-FFF2-40B4-BE49-F238E27FC236}">
                <a16:creationId xmlns:a16="http://schemas.microsoft.com/office/drawing/2014/main" id="{C29F7A43-650D-421C-8B36-B91ECFD0E489}"/>
              </a:ext>
            </a:extLst>
          </p:cNvPr>
          <p:cNvSpPr txBox="1">
            <a:spLocks noChangeArrowheads="1"/>
          </p:cNvSpPr>
          <p:nvPr>
            <p:custDataLst>
              <p:tags r:id="rId1"/>
            </p:custDataLst>
          </p:nvPr>
        </p:nvSpPr>
        <p:spPr bwMode="auto">
          <a:xfrm>
            <a:off x="1124545" y="26600685"/>
            <a:ext cx="8888592" cy="1130895"/>
          </a:xfrm>
          <a:prstGeom prst="rect">
            <a:avLst/>
          </a:prstGeom>
          <a:solidFill>
            <a:srgbClr val="41AAAA"/>
          </a:solidFill>
          <a:ln>
            <a:noFill/>
          </a:ln>
          <a:effectLst/>
        </p:spPr>
        <p:txBody>
          <a:bodyPr lIns="144000" tIns="72000" rIns="144000" bIns="72000"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lgn="ctr">
              <a:spcBef>
                <a:spcPct val="0"/>
              </a:spcBef>
              <a:buClrTx/>
              <a:buFontTx/>
              <a:buNone/>
            </a:pPr>
            <a:r>
              <a:rPr lang="en-US" sz="4400" b="1" dirty="0">
                <a:solidFill>
                  <a:schemeClr val="bg1"/>
                </a:solidFill>
                <a:latin typeface="Siemens Sans" pitchFamily="2" charset="0"/>
              </a:rPr>
              <a:t>Privacy-Preserving Querying</a:t>
            </a:r>
          </a:p>
        </p:txBody>
      </p:sp>
      <p:sp>
        <p:nvSpPr>
          <p:cNvPr id="171" name="Text Box 4">
            <a:extLst>
              <a:ext uri="{FF2B5EF4-FFF2-40B4-BE49-F238E27FC236}">
                <a16:creationId xmlns:a16="http://schemas.microsoft.com/office/drawing/2014/main" id="{BB6F8BB0-99FF-402B-AA39-FB9C7F93EF4B}"/>
              </a:ext>
            </a:extLst>
          </p:cNvPr>
          <p:cNvSpPr txBox="1">
            <a:spLocks noChangeArrowheads="1"/>
          </p:cNvSpPr>
          <p:nvPr>
            <p:custDataLst>
              <p:tags r:id="rId2"/>
            </p:custDataLst>
          </p:nvPr>
        </p:nvSpPr>
        <p:spPr bwMode="auto">
          <a:xfrm>
            <a:off x="10391866" y="26600685"/>
            <a:ext cx="7877864" cy="1130895"/>
          </a:xfrm>
          <a:prstGeom prst="rect">
            <a:avLst/>
          </a:prstGeom>
          <a:solidFill>
            <a:srgbClr val="00646E"/>
          </a:solidFill>
          <a:ln>
            <a:noFill/>
          </a:ln>
          <a:effectLst/>
        </p:spPr>
        <p:txBody>
          <a:bodyPr lIns="144000" tIns="72000" rIns="144000" bIns="72000"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lgn="ctr">
              <a:spcBef>
                <a:spcPct val="0"/>
              </a:spcBef>
              <a:buClrTx/>
              <a:buFontTx/>
              <a:buNone/>
            </a:pPr>
            <a:r>
              <a:rPr lang="en-US" sz="4400" b="1" dirty="0">
                <a:solidFill>
                  <a:schemeClr val="bg1"/>
                </a:solidFill>
                <a:latin typeface="Siemens Sans" pitchFamily="2" charset="0"/>
              </a:rPr>
              <a:t>Fine-grained Access control</a:t>
            </a:r>
          </a:p>
        </p:txBody>
      </p:sp>
      <p:sp>
        <p:nvSpPr>
          <p:cNvPr id="176" name="Text Box 4">
            <a:extLst>
              <a:ext uri="{FF2B5EF4-FFF2-40B4-BE49-F238E27FC236}">
                <a16:creationId xmlns:a16="http://schemas.microsoft.com/office/drawing/2014/main" id="{76B9164B-9622-4C65-9DB6-8C351481CB1B}"/>
              </a:ext>
            </a:extLst>
          </p:cNvPr>
          <p:cNvSpPr txBox="1">
            <a:spLocks noChangeArrowheads="1"/>
          </p:cNvSpPr>
          <p:nvPr>
            <p:custDataLst>
              <p:tags r:id="rId3"/>
            </p:custDataLst>
          </p:nvPr>
        </p:nvSpPr>
        <p:spPr bwMode="auto">
          <a:xfrm>
            <a:off x="18648459" y="26600685"/>
            <a:ext cx="10655184" cy="1130895"/>
          </a:xfrm>
          <a:prstGeom prst="rect">
            <a:avLst/>
          </a:prstGeom>
          <a:solidFill>
            <a:srgbClr val="879BAA"/>
          </a:solidFill>
          <a:ln>
            <a:noFill/>
          </a:ln>
          <a:effectLst/>
        </p:spPr>
        <p:txBody>
          <a:bodyPr lIns="144000" tIns="72000" rIns="144000" bIns="72000"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lgn="ctr">
              <a:spcBef>
                <a:spcPct val="0"/>
              </a:spcBef>
              <a:buClrTx/>
              <a:buFontTx/>
              <a:buNone/>
            </a:pPr>
            <a:r>
              <a:rPr lang="en-US" sz="4400" b="1" dirty="0">
                <a:solidFill>
                  <a:schemeClr val="bg1"/>
                </a:solidFill>
                <a:latin typeface="Siemens Sans" pitchFamily="2" charset="0"/>
              </a:rPr>
              <a:t>Decentralized Identity Management</a:t>
            </a:r>
          </a:p>
        </p:txBody>
      </p:sp>
      <p:cxnSp>
        <p:nvCxnSpPr>
          <p:cNvPr id="210" name="Gerade Verbindung mit Pfeil 53">
            <a:extLst>
              <a:ext uri="{FF2B5EF4-FFF2-40B4-BE49-F238E27FC236}">
                <a16:creationId xmlns:a16="http://schemas.microsoft.com/office/drawing/2014/main" id="{57EB733B-5B07-4683-9796-1CBBD2DF4259}"/>
              </a:ext>
            </a:extLst>
          </p:cNvPr>
          <p:cNvCxnSpPr/>
          <p:nvPr/>
        </p:nvCxnSpPr>
        <p:spPr bwMode="auto">
          <a:xfrm>
            <a:off x="1229250" y="17496933"/>
            <a:ext cx="7885057" cy="0"/>
          </a:xfrm>
          <a:prstGeom prst="straightConnector1">
            <a:avLst/>
          </a:prstGeom>
          <a:noFill/>
          <a:ln w="12700" cap="flat" cmpd="sng" algn="ctr">
            <a:solidFill>
              <a:srgbClr val="3C464B"/>
            </a:solidFill>
            <a:prstDash val="solid"/>
            <a:round/>
            <a:headEnd type="none" w="lg" len="lg"/>
            <a:tailEnd type="none" w="lg" len="lg"/>
          </a:ln>
          <a:effectLst/>
        </p:spPr>
      </p:cxnSp>
      <p:cxnSp>
        <p:nvCxnSpPr>
          <p:cNvPr id="213" name="Gerade Verbindung mit Pfeil 68">
            <a:extLst>
              <a:ext uri="{FF2B5EF4-FFF2-40B4-BE49-F238E27FC236}">
                <a16:creationId xmlns:a16="http://schemas.microsoft.com/office/drawing/2014/main" id="{BFF0C161-866B-4AB6-B6F3-0B8BAAF7B7B7}"/>
              </a:ext>
            </a:extLst>
          </p:cNvPr>
          <p:cNvCxnSpPr/>
          <p:nvPr/>
        </p:nvCxnSpPr>
        <p:spPr bwMode="auto">
          <a:xfrm flipH="1">
            <a:off x="21774786" y="17495986"/>
            <a:ext cx="7562581" cy="0"/>
          </a:xfrm>
          <a:prstGeom prst="straightConnector1">
            <a:avLst/>
          </a:prstGeom>
          <a:noFill/>
          <a:ln w="12700" cap="flat" cmpd="sng" algn="ctr">
            <a:solidFill>
              <a:srgbClr val="3C464B"/>
            </a:solidFill>
            <a:prstDash val="solid"/>
            <a:round/>
            <a:headEnd type="none" w="lg" len="lg"/>
            <a:tailEnd type="none" w="lg" len="lg"/>
          </a:ln>
          <a:effectLst/>
        </p:spPr>
      </p:cxnSp>
      <p:sp>
        <p:nvSpPr>
          <p:cNvPr id="216" name="Freeform 49">
            <a:extLst>
              <a:ext uri="{FF2B5EF4-FFF2-40B4-BE49-F238E27FC236}">
                <a16:creationId xmlns:a16="http://schemas.microsoft.com/office/drawing/2014/main" id="{FE2DD3BF-7128-486C-BD74-89E385754CE8}"/>
              </a:ext>
            </a:extLst>
          </p:cNvPr>
          <p:cNvSpPr>
            <a:spLocks/>
          </p:cNvSpPr>
          <p:nvPr/>
        </p:nvSpPr>
        <p:spPr bwMode="auto">
          <a:xfrm>
            <a:off x="16040674" y="23313708"/>
            <a:ext cx="5775" cy="5775"/>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dirty="0">
              <a:latin typeface="Siemens Sans" pitchFamily="2" charset="0"/>
            </a:endParaRPr>
          </a:p>
        </p:txBody>
      </p:sp>
      <p:sp>
        <p:nvSpPr>
          <p:cNvPr id="217" name="Rectangle 216">
            <a:extLst>
              <a:ext uri="{FF2B5EF4-FFF2-40B4-BE49-F238E27FC236}">
                <a16:creationId xmlns:a16="http://schemas.microsoft.com/office/drawing/2014/main" id="{D6FA0838-79F7-4A8A-AF6C-A4A89933266E}"/>
              </a:ext>
            </a:extLst>
          </p:cNvPr>
          <p:cNvSpPr>
            <a:spLocks noChangeArrowheads="1"/>
          </p:cNvSpPr>
          <p:nvPr/>
        </p:nvSpPr>
        <p:spPr bwMode="auto">
          <a:xfrm>
            <a:off x="16046449" y="20464267"/>
            <a:ext cx="2887" cy="2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dirty="0">
              <a:latin typeface="Siemens Sans" pitchFamily="2" charset="0"/>
            </a:endParaRPr>
          </a:p>
        </p:txBody>
      </p:sp>
      <p:sp>
        <p:nvSpPr>
          <p:cNvPr id="218" name="Freeform 52">
            <a:extLst>
              <a:ext uri="{FF2B5EF4-FFF2-40B4-BE49-F238E27FC236}">
                <a16:creationId xmlns:a16="http://schemas.microsoft.com/office/drawing/2014/main" id="{B8743233-D2DE-4F3C-855F-694522C250DE}"/>
              </a:ext>
            </a:extLst>
          </p:cNvPr>
          <p:cNvSpPr>
            <a:spLocks/>
          </p:cNvSpPr>
          <p:nvPr/>
        </p:nvSpPr>
        <p:spPr bwMode="auto">
          <a:xfrm>
            <a:off x="14218996" y="23313708"/>
            <a:ext cx="14435" cy="5775"/>
          </a:xfrm>
          <a:custGeom>
            <a:avLst/>
            <a:gdLst>
              <a:gd name="T0" fmla="*/ 5 w 5"/>
              <a:gd name="T1" fmla="*/ 2 h 2"/>
              <a:gd name="T2" fmla="*/ 3 w 5"/>
              <a:gd name="T3" fmla="*/ 2 h 2"/>
              <a:gd name="T4" fmla="*/ 0 w 5"/>
              <a:gd name="T5" fmla="*/ 0 h 2"/>
              <a:gd name="T6" fmla="*/ 5 w 5"/>
              <a:gd name="T7" fmla="*/ 2 h 2"/>
            </a:gdLst>
            <a:ahLst/>
            <a:cxnLst>
              <a:cxn ang="0">
                <a:pos x="T0" y="T1"/>
              </a:cxn>
              <a:cxn ang="0">
                <a:pos x="T2" y="T3"/>
              </a:cxn>
              <a:cxn ang="0">
                <a:pos x="T4" y="T5"/>
              </a:cxn>
              <a:cxn ang="0">
                <a:pos x="T6" y="T7"/>
              </a:cxn>
            </a:cxnLst>
            <a:rect l="0" t="0" r="r" b="b"/>
            <a:pathLst>
              <a:path w="5" h="2">
                <a:moveTo>
                  <a:pt x="5" y="2"/>
                </a:moveTo>
                <a:lnTo>
                  <a:pt x="3" y="2"/>
                </a:lnTo>
                <a:lnTo>
                  <a:pt x="0" y="0"/>
                </a:lnTo>
                <a:lnTo>
                  <a:pt x="5"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dirty="0">
              <a:latin typeface="Siemens Sans" pitchFamily="2" charset="0"/>
            </a:endParaRPr>
          </a:p>
        </p:txBody>
      </p:sp>
      <p:sp>
        <p:nvSpPr>
          <p:cNvPr id="219" name="Rechteck 28">
            <a:extLst>
              <a:ext uri="{FF2B5EF4-FFF2-40B4-BE49-F238E27FC236}">
                <a16:creationId xmlns:a16="http://schemas.microsoft.com/office/drawing/2014/main" id="{4D35454D-7166-4CC0-A77B-4FBFBF1AC31A}"/>
              </a:ext>
            </a:extLst>
          </p:cNvPr>
          <p:cNvSpPr/>
          <p:nvPr/>
        </p:nvSpPr>
        <p:spPr bwMode="gray">
          <a:xfrm>
            <a:off x="1229248" y="17461701"/>
            <a:ext cx="7829123" cy="1448589"/>
          </a:xfrm>
          <a:prstGeom prst="rect">
            <a:avLst/>
          </a:prstGeom>
          <a:noFill/>
          <a:ln w="19050">
            <a:noFill/>
            <a:miter lim="800000"/>
          </a:ln>
          <a:effectLst/>
        </p:spPr>
        <p:txBody>
          <a:bodyPr wrap="square" lIns="0" tIns="72000" rIns="0" bIns="0" numCol="1" spcCol="72000" rtlCol="0" anchor="t" anchorCtr="0">
            <a:noAutofit/>
          </a:bodyPr>
          <a:lstStyle/>
          <a:p>
            <a:pPr>
              <a:spcBef>
                <a:spcPts val="0"/>
              </a:spcBef>
              <a:spcAft>
                <a:spcPts val="0"/>
              </a:spcAft>
              <a:defRPr/>
            </a:pPr>
            <a:r>
              <a:rPr lang="en-US" altLang="de-DE" sz="4400" b="1" dirty="0">
                <a:solidFill>
                  <a:srgbClr val="00646E"/>
                </a:solidFill>
                <a:latin typeface="Siemens Sans" pitchFamily="2" charset="0"/>
                <a:ea typeface="Arial Unicode MS"/>
              </a:rPr>
              <a:t>Alice</a:t>
            </a:r>
            <a:r>
              <a:rPr lang="en-US" altLang="de-DE" sz="4400" b="1" dirty="0">
                <a:solidFill>
                  <a:srgbClr val="41AAAA"/>
                </a:solidFill>
                <a:latin typeface="Siemens Sans" pitchFamily="2" charset="0"/>
                <a:ea typeface="Arial Unicode MS"/>
              </a:rPr>
              <a:t> wants to send an email to everyone she knows</a:t>
            </a:r>
            <a:br>
              <a:rPr lang="en-US" altLang="de-DE" sz="3600" dirty="0">
                <a:solidFill>
                  <a:srgbClr val="3C464B"/>
                </a:solidFill>
                <a:latin typeface="Siemens Sans" pitchFamily="2" charset="0"/>
                <a:ea typeface="Arial Unicode MS"/>
                <a:cs typeface="Arial" pitchFamily="34" charset="0"/>
              </a:rPr>
            </a:br>
            <a:endParaRPr lang="en-US" altLang="de-DE" sz="3600" dirty="0">
              <a:solidFill>
                <a:srgbClr val="3C464B"/>
              </a:solidFill>
              <a:latin typeface="Siemens Sans" pitchFamily="2" charset="0"/>
              <a:ea typeface="Arial Unicode MS"/>
              <a:cs typeface="Arial" pitchFamily="34" charset="0"/>
            </a:endParaRPr>
          </a:p>
        </p:txBody>
      </p:sp>
      <p:sp>
        <p:nvSpPr>
          <p:cNvPr id="220" name="Rechteck 28">
            <a:extLst>
              <a:ext uri="{FF2B5EF4-FFF2-40B4-BE49-F238E27FC236}">
                <a16:creationId xmlns:a16="http://schemas.microsoft.com/office/drawing/2014/main" id="{156C2A57-1F24-4B85-949B-2C7085B4545A}"/>
              </a:ext>
            </a:extLst>
          </p:cNvPr>
          <p:cNvSpPr/>
          <p:nvPr/>
        </p:nvSpPr>
        <p:spPr bwMode="gray">
          <a:xfrm>
            <a:off x="1229248" y="16040999"/>
            <a:ext cx="6306879" cy="2315076"/>
          </a:xfrm>
          <a:prstGeom prst="rect">
            <a:avLst/>
          </a:prstGeom>
          <a:noFill/>
          <a:ln w="19050">
            <a:noFill/>
            <a:miter lim="800000"/>
          </a:ln>
          <a:effectLst/>
        </p:spPr>
        <p:txBody>
          <a:bodyPr wrap="square" lIns="0" tIns="72000" rIns="0" bIns="0" numCol="1" spcCol="72000" rtlCol="0" anchor="t" anchorCtr="0">
            <a:noAutofit/>
          </a:bodyPr>
          <a:lstStyle/>
          <a:p>
            <a:pPr>
              <a:spcBef>
                <a:spcPts val="0"/>
              </a:spcBef>
              <a:defRPr/>
            </a:pPr>
            <a:r>
              <a:rPr lang="en-US" altLang="de-DE" sz="4400" b="1" dirty="0">
                <a:solidFill>
                  <a:srgbClr val="00646E"/>
                </a:solidFill>
                <a:latin typeface="Siemens Sans" pitchFamily="2" charset="0"/>
                <a:ea typeface="Arial Unicode MS"/>
              </a:rPr>
              <a:t>Alice</a:t>
            </a:r>
            <a:r>
              <a:rPr lang="en-US" altLang="de-DE" sz="4400" b="1" dirty="0">
                <a:solidFill>
                  <a:srgbClr val="41AAAA"/>
                </a:solidFill>
                <a:latin typeface="Siemens Sans" pitchFamily="2" charset="0"/>
                <a:ea typeface="Arial Unicode MS"/>
              </a:rPr>
              <a:t> wants to call everyone she knows</a:t>
            </a:r>
            <a:r>
              <a:rPr lang="en-US" altLang="de-DE" sz="3600" dirty="0">
                <a:solidFill>
                  <a:srgbClr val="3C464B"/>
                </a:solidFill>
                <a:latin typeface="Siemens Sans" pitchFamily="2" charset="0"/>
                <a:ea typeface="Arial Unicode MS"/>
                <a:cs typeface="Arial" pitchFamily="34" charset="0"/>
              </a:rPr>
              <a:t> </a:t>
            </a:r>
            <a:br>
              <a:rPr lang="en-US" altLang="de-DE" sz="3600" dirty="0">
                <a:solidFill>
                  <a:srgbClr val="3C464B"/>
                </a:solidFill>
                <a:latin typeface="Siemens Sans" pitchFamily="2" charset="0"/>
                <a:ea typeface="Arial Unicode MS"/>
                <a:cs typeface="Arial" pitchFamily="34" charset="0"/>
              </a:rPr>
            </a:br>
            <a:endParaRPr lang="en-US" altLang="de-DE" sz="3600" dirty="0">
              <a:solidFill>
                <a:srgbClr val="3C464B"/>
              </a:solidFill>
              <a:latin typeface="Siemens Sans" pitchFamily="2" charset="0"/>
              <a:ea typeface="Arial Unicode MS"/>
              <a:cs typeface="Arial" pitchFamily="34" charset="0"/>
            </a:endParaRPr>
          </a:p>
        </p:txBody>
      </p:sp>
      <p:sp>
        <p:nvSpPr>
          <p:cNvPr id="223" name="Rechteck 28">
            <a:extLst>
              <a:ext uri="{FF2B5EF4-FFF2-40B4-BE49-F238E27FC236}">
                <a16:creationId xmlns:a16="http://schemas.microsoft.com/office/drawing/2014/main" id="{D1D055D5-4569-4ADD-8B82-BD7C21B4D1FD}"/>
              </a:ext>
            </a:extLst>
          </p:cNvPr>
          <p:cNvSpPr/>
          <p:nvPr/>
        </p:nvSpPr>
        <p:spPr bwMode="gray">
          <a:xfrm>
            <a:off x="21462754" y="15574708"/>
            <a:ext cx="7980508" cy="1979230"/>
          </a:xfrm>
          <a:prstGeom prst="rect">
            <a:avLst/>
          </a:prstGeom>
          <a:noFill/>
          <a:ln w="19050">
            <a:noFill/>
            <a:miter lim="800000"/>
          </a:ln>
          <a:effectLst/>
        </p:spPr>
        <p:txBody>
          <a:bodyPr wrap="square" lIns="0" tIns="0" rIns="0" bIns="108000" numCol="1" spcCol="72000" rtlCol="0" anchor="b" anchorCtr="0">
            <a:noAutofit/>
          </a:bodyPr>
          <a:lstStyle/>
          <a:p>
            <a:pPr algn="r">
              <a:spcBef>
                <a:spcPts val="0"/>
              </a:spcBef>
              <a:defRPr/>
            </a:pPr>
            <a:r>
              <a:rPr lang="en-US" altLang="de-DE" sz="4400" b="1" dirty="0">
                <a:solidFill>
                  <a:srgbClr val="00646E"/>
                </a:solidFill>
                <a:latin typeface="Siemens Sans" pitchFamily="2" charset="0"/>
                <a:ea typeface="Arial Unicode MS"/>
              </a:rPr>
              <a:t>Dave</a:t>
            </a:r>
            <a:r>
              <a:rPr lang="en-US" altLang="de-DE" sz="4400" b="1" dirty="0">
                <a:solidFill>
                  <a:srgbClr val="41AAAA"/>
                </a:solidFill>
                <a:latin typeface="Siemens Sans" pitchFamily="2" charset="0"/>
                <a:ea typeface="Arial Unicode MS"/>
              </a:rPr>
              <a:t> wants to send an email to everyone </a:t>
            </a:r>
            <a:r>
              <a:rPr lang="en-US" altLang="de-DE" sz="4400" b="1" dirty="0">
                <a:solidFill>
                  <a:srgbClr val="00646E"/>
                </a:solidFill>
                <a:latin typeface="Siemens Sans" pitchFamily="2" charset="0"/>
                <a:ea typeface="Arial Unicode MS"/>
              </a:rPr>
              <a:t>Alice</a:t>
            </a:r>
            <a:r>
              <a:rPr lang="en-US" altLang="de-DE" sz="4400" b="1" dirty="0">
                <a:solidFill>
                  <a:srgbClr val="41AAAA"/>
                </a:solidFill>
                <a:latin typeface="Siemens Sans" pitchFamily="2" charset="0"/>
                <a:ea typeface="Arial Unicode MS"/>
              </a:rPr>
              <a:t> knows </a:t>
            </a:r>
            <a:endParaRPr lang="en-US" altLang="de-DE" sz="3600" dirty="0">
              <a:solidFill>
                <a:srgbClr val="3C464B"/>
              </a:solidFill>
              <a:latin typeface="Siemens Sans" pitchFamily="2" charset="0"/>
              <a:ea typeface="Arial Unicode MS"/>
              <a:cs typeface="Arial" pitchFamily="34" charset="0"/>
            </a:endParaRPr>
          </a:p>
        </p:txBody>
      </p:sp>
      <p:sp>
        <p:nvSpPr>
          <p:cNvPr id="224" name="Rechteck 31">
            <a:extLst>
              <a:ext uri="{FF2B5EF4-FFF2-40B4-BE49-F238E27FC236}">
                <a16:creationId xmlns:a16="http://schemas.microsoft.com/office/drawing/2014/main" id="{56D4BC50-9868-48EF-BB21-F4A33C61A416}"/>
              </a:ext>
            </a:extLst>
          </p:cNvPr>
          <p:cNvSpPr/>
          <p:nvPr/>
        </p:nvSpPr>
        <p:spPr bwMode="gray">
          <a:xfrm>
            <a:off x="22514609" y="17514135"/>
            <a:ext cx="6928651" cy="1432166"/>
          </a:xfrm>
          <a:prstGeom prst="rect">
            <a:avLst/>
          </a:prstGeom>
          <a:noFill/>
          <a:ln w="19050">
            <a:noFill/>
            <a:miter lim="800000"/>
          </a:ln>
          <a:effectLst/>
        </p:spPr>
        <p:txBody>
          <a:bodyPr wrap="square" lIns="0" tIns="0" rIns="0" bIns="108000" numCol="1" spcCol="72000" rtlCol="0" anchor="b" anchorCtr="0">
            <a:noAutofit/>
          </a:bodyPr>
          <a:lstStyle/>
          <a:p>
            <a:pPr algn="r">
              <a:spcBef>
                <a:spcPts val="0"/>
              </a:spcBef>
              <a:defRPr/>
            </a:pPr>
            <a:r>
              <a:rPr lang="en-US" altLang="de-DE" sz="4400" b="1" dirty="0">
                <a:solidFill>
                  <a:srgbClr val="00646E"/>
                </a:solidFill>
                <a:latin typeface="Siemens Sans" pitchFamily="2" charset="0"/>
                <a:ea typeface="Arial Unicode MS"/>
              </a:rPr>
              <a:t>Dave</a:t>
            </a:r>
            <a:r>
              <a:rPr lang="en-US" altLang="de-DE" sz="4400" b="1" dirty="0">
                <a:solidFill>
                  <a:srgbClr val="41AAAA"/>
                </a:solidFill>
                <a:latin typeface="Siemens Sans" pitchFamily="2" charset="0"/>
                <a:ea typeface="Arial Unicode MS"/>
              </a:rPr>
              <a:t> wants to call everyone </a:t>
            </a:r>
            <a:r>
              <a:rPr lang="en-US" altLang="de-DE" sz="4400" b="1" dirty="0">
                <a:solidFill>
                  <a:srgbClr val="00646E"/>
                </a:solidFill>
                <a:latin typeface="Siemens Sans" pitchFamily="2" charset="0"/>
                <a:ea typeface="Arial Unicode MS"/>
              </a:rPr>
              <a:t>Alice</a:t>
            </a:r>
            <a:r>
              <a:rPr lang="en-US" altLang="de-DE" sz="4400" b="1" dirty="0">
                <a:solidFill>
                  <a:srgbClr val="41AAAA"/>
                </a:solidFill>
                <a:latin typeface="Siemens Sans" pitchFamily="2" charset="0"/>
                <a:ea typeface="Arial Unicode MS"/>
              </a:rPr>
              <a:t> knows</a:t>
            </a:r>
            <a:endParaRPr lang="en-US" altLang="de-DE" sz="3600" dirty="0">
              <a:solidFill>
                <a:srgbClr val="3C464B"/>
              </a:solidFill>
              <a:latin typeface="Siemens Sans" pitchFamily="2" charset="0"/>
              <a:ea typeface="Arial Unicode MS"/>
              <a:cs typeface="Arial" pitchFamily="34" charset="0"/>
            </a:endParaRPr>
          </a:p>
        </p:txBody>
      </p:sp>
      <p:pic>
        <p:nvPicPr>
          <p:cNvPr id="228" name="Graphic 227">
            <a:extLst>
              <a:ext uri="{FF2B5EF4-FFF2-40B4-BE49-F238E27FC236}">
                <a16:creationId xmlns:a16="http://schemas.microsoft.com/office/drawing/2014/main" id="{A7E2092B-8637-4DC3-8CC2-A533DC0F09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63424" y="16400335"/>
            <a:ext cx="13103762" cy="8292368"/>
          </a:xfrm>
          <a:prstGeom prst="rect">
            <a:avLst/>
          </a:prstGeom>
        </p:spPr>
      </p:pic>
      <p:pic>
        <p:nvPicPr>
          <p:cNvPr id="28" name="Graphic 27">
            <a:extLst>
              <a:ext uri="{FF2B5EF4-FFF2-40B4-BE49-F238E27FC236}">
                <a16:creationId xmlns:a16="http://schemas.microsoft.com/office/drawing/2014/main" id="{A6E30BD5-A89A-46BA-A13A-29F0A857D9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9670" y="28439828"/>
            <a:ext cx="24136660" cy="8950876"/>
          </a:xfrm>
          <a:prstGeom prst="rect">
            <a:avLst/>
          </a:prstGeom>
        </p:spPr>
      </p:pic>
      <p:sp>
        <p:nvSpPr>
          <p:cNvPr id="230" name="Rectangle 198">
            <a:extLst>
              <a:ext uri="{FF2B5EF4-FFF2-40B4-BE49-F238E27FC236}">
                <a16:creationId xmlns:a16="http://schemas.microsoft.com/office/drawing/2014/main" id="{E59D39ED-4980-485C-A1E2-E49C87019594}"/>
              </a:ext>
            </a:extLst>
          </p:cNvPr>
          <p:cNvSpPr/>
          <p:nvPr/>
        </p:nvSpPr>
        <p:spPr>
          <a:xfrm>
            <a:off x="943880" y="39079185"/>
            <a:ext cx="28386532" cy="3139321"/>
          </a:xfrm>
          <a:prstGeom prst="rect">
            <a:avLst/>
          </a:prstGeom>
        </p:spPr>
        <p:txBody>
          <a:bodyPr wrap="square" lIns="0" tIns="0" rIns="0" bIns="0">
            <a:spAutoFit/>
          </a:bodyPr>
          <a:lstStyle/>
          <a:p>
            <a:pPr marL="0"/>
            <a:r>
              <a:rPr lang="en-US" sz="6800" b="1" i="1" dirty="0">
                <a:solidFill>
                  <a:schemeClr val="bg1"/>
                </a:solidFill>
                <a:latin typeface="Siemens Sans" pitchFamily="2" charset="0"/>
                <a:ea typeface="Open Sans" panose="020B0606030504020204" pitchFamily="34" charset="0"/>
                <a:cs typeface="Open Sans" panose="020B0606030504020204" pitchFamily="34" charset="0"/>
              </a:rPr>
              <a:t>Ruben </a:t>
            </a:r>
            <a:r>
              <a:rPr lang="en-US" sz="6800" b="1" i="1" dirty="0" err="1">
                <a:solidFill>
                  <a:schemeClr val="bg1"/>
                </a:solidFill>
                <a:latin typeface="Siemens Sans" pitchFamily="2" charset="0"/>
                <a:ea typeface="Open Sans" panose="020B0606030504020204" pitchFamily="34" charset="0"/>
                <a:cs typeface="Open Sans" panose="020B0606030504020204" pitchFamily="34" charset="0"/>
              </a:rPr>
              <a:t>Taelman</a:t>
            </a:r>
            <a:endParaRPr lang="en-US" sz="6800" b="1" i="1" dirty="0">
              <a:solidFill>
                <a:schemeClr val="bg1"/>
              </a:solidFill>
              <a:latin typeface="Siemens Sans" pitchFamily="2" charset="0"/>
              <a:ea typeface="Open Sans" panose="020B0606030504020204" pitchFamily="34" charset="0"/>
              <a:cs typeface="Open Sans" panose="020B0606030504020204" pitchFamily="34" charset="0"/>
            </a:endParaRPr>
          </a:p>
          <a:p>
            <a:pPr marL="0"/>
            <a:r>
              <a:rPr lang="en-US" sz="6800" b="1" i="1" spc="0" baseline="0" dirty="0">
                <a:solidFill>
                  <a:schemeClr val="bg1"/>
                </a:solidFill>
                <a:latin typeface="Siemens Sans" pitchFamily="2" charset="0"/>
                <a:ea typeface="Open Sans" panose="020B0606030504020204" pitchFamily="34" charset="0"/>
                <a:cs typeface="Open Sans" panose="020B0606030504020204" pitchFamily="34" charset="0"/>
              </a:rPr>
              <a:t>Sabrina Kirrane</a:t>
            </a:r>
          </a:p>
          <a:p>
            <a:pPr marL="0"/>
            <a:r>
              <a:rPr lang="en-US" sz="6800" b="1" i="1" dirty="0">
                <a:solidFill>
                  <a:schemeClr val="bg1"/>
                </a:solidFill>
                <a:latin typeface="Siemens Sans" pitchFamily="2" charset="0"/>
                <a:ea typeface="Open Sans" panose="020B0606030504020204" pitchFamily="34" charset="0"/>
                <a:cs typeface="Open Sans" panose="020B0606030504020204" pitchFamily="34" charset="0"/>
              </a:rPr>
              <a:t>Simon Steyskal</a:t>
            </a:r>
            <a:endParaRPr lang="en-US" sz="6800" b="1" i="1" spc="0" baseline="0" dirty="0">
              <a:solidFill>
                <a:srgbClr val="FFFF00"/>
              </a:solidFill>
              <a:latin typeface="Siemens Sans" pitchFamily="2" charset="0"/>
              <a:ea typeface="Open Sans" panose="020B0606030504020204" pitchFamily="34" charset="0"/>
              <a:cs typeface="Open Sans" panose="020B0606030504020204" pitchFamily="34" charset="0"/>
            </a:endParaRPr>
          </a:p>
        </p:txBody>
      </p:sp>
      <p:sp>
        <p:nvSpPr>
          <p:cNvPr id="233" name="Rectangle 232">
            <a:extLst>
              <a:ext uri="{FF2B5EF4-FFF2-40B4-BE49-F238E27FC236}">
                <a16:creationId xmlns:a16="http://schemas.microsoft.com/office/drawing/2014/main" id="{BC38C0AC-32CC-4904-B772-42574074C1EC}"/>
              </a:ext>
            </a:extLst>
          </p:cNvPr>
          <p:cNvSpPr/>
          <p:nvPr/>
        </p:nvSpPr>
        <p:spPr>
          <a:xfrm>
            <a:off x="8779657" y="24865971"/>
            <a:ext cx="13187529" cy="923330"/>
          </a:xfrm>
          <a:prstGeom prst="rect">
            <a:avLst/>
          </a:prstGeom>
        </p:spPr>
        <p:txBody>
          <a:bodyPr wrap="square">
            <a:spAutoFit/>
          </a:bodyPr>
          <a:lstStyle/>
          <a:p>
            <a:r>
              <a:rPr lang="en-US" b="0" i="0" dirty="0">
                <a:solidFill>
                  <a:srgbClr val="000000"/>
                </a:solidFill>
                <a:effectLst/>
                <a:latin typeface="Siemens Sans" pitchFamily="2" charset="0"/>
              </a:rPr>
              <a:t>Overview of the personalized address book use case where Alice, Bob and Carol have a data pod, and Alice and Dave aim to read certain data. Alice has an address book that contains links to the profiles of Bob and Carol. All triples in each profile are annotated with a role for users that can read that triple. Full lines indicate data reading by people, and dashed lines indicate data links.</a:t>
            </a:r>
            <a:endParaRPr lang="de-AT" dirty="0">
              <a:latin typeface="Siemens Sans" pitchFamily="2" charset="0"/>
            </a:endParaRPr>
          </a:p>
        </p:txBody>
      </p:sp>
      <p:pic>
        <p:nvPicPr>
          <p:cNvPr id="238" name="Graphic 237">
            <a:extLst>
              <a:ext uri="{FF2B5EF4-FFF2-40B4-BE49-F238E27FC236}">
                <a16:creationId xmlns:a16="http://schemas.microsoft.com/office/drawing/2014/main" id="{04E7C4E7-4976-43BA-9891-591CBD03588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6222" y="29025093"/>
            <a:ext cx="726532" cy="726532"/>
          </a:xfrm>
          <a:prstGeom prst="rect">
            <a:avLst/>
          </a:prstGeom>
        </p:spPr>
      </p:pic>
      <p:pic>
        <p:nvPicPr>
          <p:cNvPr id="239" name="Graphic 238">
            <a:extLst>
              <a:ext uri="{FF2B5EF4-FFF2-40B4-BE49-F238E27FC236}">
                <a16:creationId xmlns:a16="http://schemas.microsoft.com/office/drawing/2014/main" id="{A8312128-8F27-4D06-BBCF-B43E3FBE4F0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214920" y="33877791"/>
            <a:ext cx="665797" cy="665797"/>
          </a:xfrm>
          <a:prstGeom prst="rect">
            <a:avLst/>
          </a:prstGeom>
        </p:spPr>
      </p:pic>
      <p:pic>
        <p:nvPicPr>
          <p:cNvPr id="240" name="Graphic 239">
            <a:extLst>
              <a:ext uri="{FF2B5EF4-FFF2-40B4-BE49-F238E27FC236}">
                <a16:creationId xmlns:a16="http://schemas.microsoft.com/office/drawing/2014/main" id="{0BBDCB34-B41B-4B52-A2CB-C4AF2AF9E4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369294" y="33877791"/>
            <a:ext cx="665797" cy="665797"/>
          </a:xfrm>
          <a:prstGeom prst="rect">
            <a:avLst/>
          </a:prstGeom>
        </p:spPr>
      </p:pic>
      <p:pic>
        <p:nvPicPr>
          <p:cNvPr id="241" name="Graphic 240">
            <a:extLst>
              <a:ext uri="{FF2B5EF4-FFF2-40B4-BE49-F238E27FC236}">
                <a16:creationId xmlns:a16="http://schemas.microsoft.com/office/drawing/2014/main" id="{B157BF23-929D-4FE9-8B4A-57CE7278770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463732" y="33877791"/>
            <a:ext cx="665797" cy="665797"/>
          </a:xfrm>
          <a:prstGeom prst="rect">
            <a:avLst/>
          </a:prstGeom>
        </p:spPr>
      </p:pic>
      <p:pic>
        <p:nvPicPr>
          <p:cNvPr id="242" name="Graphic 241">
            <a:extLst>
              <a:ext uri="{FF2B5EF4-FFF2-40B4-BE49-F238E27FC236}">
                <a16:creationId xmlns:a16="http://schemas.microsoft.com/office/drawing/2014/main" id="{CF66159D-B331-4864-8C8F-013D94013B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600877" y="30762684"/>
            <a:ext cx="726532" cy="726532"/>
          </a:xfrm>
          <a:prstGeom prst="rect">
            <a:avLst/>
          </a:prstGeom>
        </p:spPr>
      </p:pic>
      <p:sp>
        <p:nvSpPr>
          <p:cNvPr id="244" name="Rectangle 243">
            <a:extLst>
              <a:ext uri="{FF2B5EF4-FFF2-40B4-BE49-F238E27FC236}">
                <a16:creationId xmlns:a16="http://schemas.microsoft.com/office/drawing/2014/main" id="{CD94A975-4792-4FC9-B6DA-DA487FBA8B41}"/>
              </a:ext>
            </a:extLst>
          </p:cNvPr>
          <p:cNvSpPr/>
          <p:nvPr/>
        </p:nvSpPr>
        <p:spPr>
          <a:xfrm>
            <a:off x="24871668" y="42382129"/>
            <a:ext cx="5485797" cy="369332"/>
          </a:xfrm>
          <a:prstGeom prst="rect">
            <a:avLst/>
          </a:prstGeom>
        </p:spPr>
        <p:txBody>
          <a:bodyPr wrap="none">
            <a:spAutoFit/>
          </a:bodyPr>
          <a:lstStyle/>
          <a:p>
            <a:r>
              <a:rPr lang="en-US" dirty="0">
                <a:solidFill>
                  <a:schemeClr val="bg1"/>
                </a:solidFill>
                <a:latin typeface="Siemens Sans" pitchFamily="2" charset="0"/>
              </a:rPr>
              <a:t>I</a:t>
            </a:r>
            <a:r>
              <a:rPr lang="en-US" b="0" i="0" dirty="0">
                <a:solidFill>
                  <a:schemeClr val="bg1"/>
                </a:solidFill>
                <a:effectLst/>
                <a:latin typeface="Siemens Sans" pitchFamily="2" charset="0"/>
              </a:rPr>
              <a:t>cons made by </a:t>
            </a:r>
            <a:r>
              <a:rPr lang="en-US" b="0" i="0" u="none" strike="noStrike" dirty="0" err="1">
                <a:solidFill>
                  <a:schemeClr val="bg1"/>
                </a:solidFill>
                <a:effectLst/>
                <a:latin typeface="Siemens Sans" pitchFamily="2" charset="0"/>
                <a:hlinkClick r:id="rId16">
                  <a:extLst>
                    <a:ext uri="{A12FA001-AC4F-418D-AE19-62706E023703}">
                      <ahyp:hlinkClr xmlns:ahyp="http://schemas.microsoft.com/office/drawing/2018/hyperlinkcolor" val="tx"/>
                    </a:ext>
                  </a:extLst>
                </a:hlinkClick>
              </a:rPr>
              <a:t>Pixelmeetup</a:t>
            </a:r>
            <a:r>
              <a:rPr lang="en-US" b="0" i="0" dirty="0">
                <a:solidFill>
                  <a:schemeClr val="bg1"/>
                </a:solidFill>
                <a:effectLst/>
                <a:latin typeface="Siemens Sans" pitchFamily="2" charset="0"/>
              </a:rPr>
              <a:t> from </a:t>
            </a:r>
            <a:r>
              <a:rPr lang="en-US" b="0" i="0" u="none" strike="noStrike" dirty="0">
                <a:solidFill>
                  <a:schemeClr val="bg1"/>
                </a:solidFill>
                <a:effectLst/>
                <a:latin typeface="Siemens Sans" pitchFamily="2" charset="0"/>
                <a:hlinkClick r:id="rId17">
                  <a:extLst>
                    <a:ext uri="{A12FA001-AC4F-418D-AE19-62706E023703}">
                      <ahyp:hlinkClr xmlns:ahyp="http://schemas.microsoft.com/office/drawing/2018/hyperlinkcolor" val="tx"/>
                    </a:ext>
                  </a:extLst>
                </a:hlinkClick>
              </a:rPr>
              <a:t>www.flaticon.com</a:t>
            </a:r>
            <a:endParaRPr lang="de-AT" dirty="0">
              <a:solidFill>
                <a:schemeClr val="bg1"/>
              </a:solidFill>
              <a:latin typeface="Siemens San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100"/>
          <p:cNvSpPr/>
          <p:nvPr/>
        </p:nvSpPr>
        <p:spPr>
          <a:xfrm>
            <a:off x="0" y="6994458"/>
            <a:ext cx="30276000" cy="7448164"/>
          </a:xfrm>
          <a:custGeom>
            <a:avLst/>
            <a:gdLst/>
            <a:ahLst/>
            <a:cxnLst/>
            <a:rect l="0" t="0" r="0" b="0"/>
            <a:pathLst>
              <a:path w="30276000" h="7235990">
                <a:moveTo>
                  <a:pt x="0" y="7235990"/>
                </a:moveTo>
                <a:lnTo>
                  <a:pt x="30276000" y="7235990"/>
                </a:lnTo>
                <a:lnTo>
                  <a:pt x="30276000" y="0"/>
                </a:lnTo>
                <a:lnTo>
                  <a:pt x="0" y="0"/>
                </a:lnTo>
                <a:lnTo>
                  <a:pt x="0" y="7235990"/>
                </a:lnTo>
                <a:close/>
              </a:path>
            </a:pathLst>
          </a:custGeom>
          <a:solidFill>
            <a:srgbClr val="41AAAA"/>
          </a:solidFill>
          <a:ln w="9525" algn="ctr">
            <a:noFill/>
            <a:miter lim="800000"/>
            <a:headEnd/>
            <a:tailEnd/>
          </a:ln>
          <a:effectLst/>
        </p:spPr>
      </p:sp>
      <p:sp>
        <p:nvSpPr>
          <p:cNvPr id="101" name="Freeform 101"/>
          <p:cNvSpPr/>
          <p:nvPr/>
        </p:nvSpPr>
        <p:spPr>
          <a:xfrm>
            <a:off x="0" y="-38"/>
            <a:ext cx="30276000" cy="7084778"/>
          </a:xfrm>
          <a:custGeom>
            <a:avLst/>
            <a:gdLst/>
            <a:ahLst/>
            <a:cxnLst/>
            <a:rect l="0" t="0" r="0" b="0"/>
            <a:pathLst>
              <a:path w="30276000" h="9017991">
                <a:moveTo>
                  <a:pt x="0" y="9017991"/>
                </a:moveTo>
                <a:lnTo>
                  <a:pt x="30276000" y="9017991"/>
                </a:lnTo>
                <a:lnTo>
                  <a:pt x="30276000" y="0"/>
                </a:lnTo>
                <a:lnTo>
                  <a:pt x="0" y="0"/>
                </a:lnTo>
                <a:lnTo>
                  <a:pt x="0" y="9017991"/>
                </a:lnTo>
                <a:close/>
              </a:path>
            </a:pathLst>
          </a:custGeom>
          <a:solidFill>
            <a:srgbClr val="00646E"/>
          </a:solidFill>
          <a:ln w="9525" algn="ctr">
            <a:noFill/>
            <a:miter lim="800000"/>
            <a:headEnd/>
            <a:tailEnd/>
          </a:ln>
          <a:effectLst/>
        </p:spPr>
      </p:sp>
      <p:sp>
        <p:nvSpPr>
          <p:cNvPr id="102" name="Freeform 102"/>
          <p:cNvSpPr/>
          <p:nvPr/>
        </p:nvSpPr>
        <p:spPr>
          <a:xfrm>
            <a:off x="0" y="38680223"/>
            <a:ext cx="30276000" cy="4123728"/>
          </a:xfrm>
          <a:custGeom>
            <a:avLst/>
            <a:gdLst/>
            <a:ahLst/>
            <a:cxnLst/>
            <a:rect l="0" t="0" r="0" b="0"/>
            <a:pathLst>
              <a:path w="30276000" h="4123728">
                <a:moveTo>
                  <a:pt x="0" y="4123728"/>
                </a:moveTo>
                <a:lnTo>
                  <a:pt x="30276000" y="4123728"/>
                </a:lnTo>
                <a:lnTo>
                  <a:pt x="30276000" y="0"/>
                </a:lnTo>
                <a:lnTo>
                  <a:pt x="0" y="0"/>
                </a:lnTo>
                <a:lnTo>
                  <a:pt x="0" y="4123728"/>
                </a:lnTo>
                <a:close/>
              </a:path>
            </a:pathLst>
          </a:custGeom>
          <a:solidFill>
            <a:srgbClr val="00646E"/>
          </a:solidFill>
          <a:ln w="9525" algn="ctr">
            <a:noFill/>
            <a:miter lim="800000"/>
            <a:headEnd/>
            <a:tailEnd/>
          </a:ln>
          <a:effectLst/>
        </p:spPr>
      </p:sp>
      <p:sp>
        <p:nvSpPr>
          <p:cNvPr id="160" name="Rectangle 160"/>
          <p:cNvSpPr/>
          <p:nvPr/>
        </p:nvSpPr>
        <p:spPr>
          <a:xfrm>
            <a:off x="1381650" y="691551"/>
            <a:ext cx="27512700" cy="5829273"/>
          </a:xfrm>
          <a:prstGeom prst="rect">
            <a:avLst/>
          </a:prstGeom>
        </p:spPr>
        <p:txBody>
          <a:bodyPr wrap="square" lIns="0" tIns="0" rIns="0" bIns="0">
            <a:noAutofit/>
          </a:bodyPr>
          <a:lstStyle/>
          <a:p>
            <a:pPr marL="0" algn="ctr"/>
            <a:r>
              <a:rPr lang="en-US" sz="13000" b="1" i="1" dirty="0">
                <a:solidFill>
                  <a:srgbClr val="FFFFFF"/>
                </a:solidFill>
                <a:latin typeface="Siemens Sans" pitchFamily="2" charset="0"/>
                <a:ea typeface="Open Sans ExtraBold" panose="020B0906030804020204" pitchFamily="34" charset="0"/>
                <a:cs typeface="Open Sans ExtraBold" panose="020B0906030804020204" pitchFamily="34" charset="0"/>
              </a:rPr>
              <a:t>Accessing data the right way!</a:t>
            </a:r>
            <a:endParaRPr lang="en-US" sz="13000" b="1" i="1" spc="0" baseline="0" dirty="0">
              <a:solidFill>
                <a:srgbClr val="FFFFFF"/>
              </a:solidFill>
              <a:latin typeface="Siemens Sans" pitchFamily="2" charset="0"/>
              <a:ea typeface="Open Sans ExtraBold" panose="020B0906030804020204" pitchFamily="34" charset="0"/>
              <a:cs typeface="Open Sans ExtraBold" panose="020B0906030804020204" pitchFamily="34" charset="0"/>
            </a:endParaRPr>
          </a:p>
          <a:p>
            <a:pPr marL="1" algn="ctr">
              <a:lnSpc>
                <a:spcPts val="13898"/>
              </a:lnSpc>
            </a:pPr>
            <a:r>
              <a:rPr lang="en-US" sz="12000" dirty="0">
                <a:solidFill>
                  <a:srgbClr val="FFFFFF"/>
                </a:solidFill>
                <a:latin typeface="Siemens Sans" pitchFamily="2" charset="0"/>
                <a:ea typeface="Open Sans Bold" panose="020B0806030504020204" pitchFamily="34" charset="0"/>
                <a:cs typeface="Open Sans Bold" panose="020B0806030504020204" pitchFamily="34" charset="0"/>
              </a:rPr>
              <a:t>Privacy-preserving querying over decentralized environments</a:t>
            </a:r>
            <a:endParaRPr lang="en-US" sz="12000" i="0" spc="0" baseline="0" dirty="0">
              <a:solidFill>
                <a:srgbClr val="FFFFFF"/>
              </a:solidFill>
              <a:latin typeface="Siemens Sans" pitchFamily="2" charset="0"/>
              <a:ea typeface="Open Sans Bold" panose="020B0806030504020204" pitchFamily="34" charset="0"/>
              <a:cs typeface="Open Sans Bold" panose="020B0806030504020204" pitchFamily="34" charset="0"/>
            </a:endParaRPr>
          </a:p>
        </p:txBody>
      </p:sp>
      <p:sp>
        <p:nvSpPr>
          <p:cNvPr id="198" name="Rectangle 198"/>
          <p:cNvSpPr/>
          <p:nvPr/>
        </p:nvSpPr>
        <p:spPr>
          <a:xfrm>
            <a:off x="944734" y="7632069"/>
            <a:ext cx="28386532" cy="6155531"/>
          </a:xfrm>
          <a:prstGeom prst="rect">
            <a:avLst/>
          </a:prstGeom>
        </p:spPr>
        <p:txBody>
          <a:bodyPr wrap="square" lIns="0" tIns="0" rIns="0" bIns="0">
            <a:spAutoFit/>
          </a:bodyPr>
          <a:lstStyle/>
          <a:p>
            <a:pPr marL="0"/>
            <a:r>
              <a:rPr lang="en-US" sz="6800" b="1" i="1" dirty="0">
                <a:solidFill>
                  <a:schemeClr val="bg1"/>
                </a:solidFill>
                <a:latin typeface="Siemens Sans" pitchFamily="2" charset="0"/>
                <a:ea typeface="Open Sans" panose="020B0606030504020204" pitchFamily="34" charset="0"/>
                <a:cs typeface="Open Sans" panose="020B0606030504020204" pitchFamily="34" charset="0"/>
              </a:rPr>
              <a:t>In </a:t>
            </a:r>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decentralized environments </a:t>
            </a:r>
            <a:r>
              <a:rPr lang="en-US" sz="6800" b="1" i="1" dirty="0">
                <a:solidFill>
                  <a:schemeClr val="bg1"/>
                </a:solidFill>
                <a:latin typeface="Siemens Sans" pitchFamily="2" charset="0"/>
                <a:ea typeface="Open Sans" panose="020B0606030504020204" pitchFamily="34" charset="0"/>
                <a:cs typeface="Open Sans" panose="020B0606030504020204" pitchFamily="34" charset="0"/>
              </a:rPr>
              <a:t>such as Solid </a:t>
            </a:r>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not all data is necessarily public</a:t>
            </a:r>
          </a:p>
          <a:p>
            <a:pPr marL="0"/>
            <a:endParaRPr lang="en-US" sz="2800" b="1" i="1" dirty="0">
              <a:solidFill>
                <a:srgbClr val="FFFF00"/>
              </a:solidFill>
              <a:latin typeface="Siemens Sans" pitchFamily="2" charset="0"/>
              <a:ea typeface="Open Sans" panose="020B0606030504020204" pitchFamily="34" charset="0"/>
              <a:cs typeface="Open Sans" panose="020B0606030504020204" pitchFamily="34" charset="0"/>
            </a:endParaRPr>
          </a:p>
          <a:p>
            <a:pPr marL="0"/>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Query engines </a:t>
            </a:r>
            <a:r>
              <a:rPr lang="en-US" sz="6800" b="1" i="1" dirty="0">
                <a:solidFill>
                  <a:schemeClr val="bg1"/>
                </a:solidFill>
                <a:latin typeface="Siemens Sans" pitchFamily="2" charset="0"/>
                <a:ea typeface="Open Sans" panose="020B0606030504020204" pitchFamily="34" charset="0"/>
                <a:cs typeface="Open Sans" panose="020B0606030504020204" pitchFamily="34" charset="0"/>
              </a:rPr>
              <a:t>need to be able to </a:t>
            </a:r>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authenticate </a:t>
            </a:r>
            <a:r>
              <a:rPr lang="en-US" sz="6800" b="1" i="1" dirty="0">
                <a:solidFill>
                  <a:schemeClr val="bg1"/>
                </a:solidFill>
                <a:latin typeface="Siemens Sans" pitchFamily="2" charset="0"/>
                <a:ea typeface="Open Sans" panose="020B0606030504020204" pitchFamily="34" charset="0"/>
                <a:cs typeface="Open Sans" panose="020B0606030504020204" pitchFamily="34" charset="0"/>
              </a:rPr>
              <a:t>themselves to sources</a:t>
            </a:r>
          </a:p>
          <a:p>
            <a:pPr marL="0"/>
            <a:endParaRPr lang="en-US" sz="2800" b="1" i="1" dirty="0">
              <a:solidFill>
                <a:srgbClr val="FFFF00"/>
              </a:solidFill>
              <a:latin typeface="Siemens Sans" pitchFamily="2" charset="0"/>
              <a:ea typeface="Open Sans" panose="020B0606030504020204" pitchFamily="34" charset="0"/>
              <a:cs typeface="Open Sans" panose="020B0606030504020204" pitchFamily="34" charset="0"/>
            </a:endParaRPr>
          </a:p>
          <a:p>
            <a:pPr marL="0"/>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Privacy-preserving aggregation techniques </a:t>
            </a:r>
            <a:r>
              <a:rPr lang="en-US" sz="6800" b="1" i="1" dirty="0">
                <a:solidFill>
                  <a:schemeClr val="bg1"/>
                </a:solidFill>
                <a:latin typeface="Siemens Sans" pitchFamily="2" charset="0"/>
                <a:ea typeface="Open Sans" panose="020B0606030504020204" pitchFamily="34" charset="0"/>
                <a:cs typeface="Open Sans" panose="020B0606030504020204" pitchFamily="34" charset="0"/>
              </a:rPr>
              <a:t>need to be introduced, so that </a:t>
            </a:r>
            <a:r>
              <a:rPr lang="en-US" sz="6800" b="1" i="1" dirty="0">
                <a:solidFill>
                  <a:srgbClr val="FFFF00"/>
                </a:solidFill>
                <a:latin typeface="Siemens Sans" pitchFamily="2" charset="0"/>
                <a:ea typeface="Open Sans" panose="020B0606030504020204" pitchFamily="34" charset="0"/>
                <a:cs typeface="Open Sans" panose="020B0606030504020204" pitchFamily="34" charset="0"/>
              </a:rPr>
              <a:t>untrusted third-parties are not able to read data</a:t>
            </a:r>
            <a:endParaRPr lang="en-US" sz="6800" b="1" i="1" spc="0" baseline="0" dirty="0">
              <a:solidFill>
                <a:srgbClr val="FFFF00"/>
              </a:solidFill>
              <a:latin typeface="Siemens Sans" pitchFamily="2"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BBFFAC0F-8E06-475C-A596-B5C553D197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12280" y="39124207"/>
            <a:ext cx="7638095" cy="3235755"/>
          </a:xfrm>
          <a:prstGeom prst="rect">
            <a:avLst/>
          </a:prstGeom>
        </p:spPr>
      </p:pic>
      <p:pic>
        <p:nvPicPr>
          <p:cNvPr id="13" name="Picture 12">
            <a:extLst>
              <a:ext uri="{FF2B5EF4-FFF2-40B4-BE49-F238E27FC236}">
                <a16:creationId xmlns:a16="http://schemas.microsoft.com/office/drawing/2014/main" id="{7E90FEE8-0AA9-4052-826D-6CF5BD8FA9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69611" y="38097937"/>
            <a:ext cx="6608968" cy="5288292"/>
          </a:xfrm>
          <a:prstGeom prst="rect">
            <a:avLst/>
          </a:prstGeom>
        </p:spPr>
      </p:pic>
      <p:pic>
        <p:nvPicPr>
          <p:cNvPr id="161" name="Grafik 11">
            <a:extLst>
              <a:ext uri="{FF2B5EF4-FFF2-40B4-BE49-F238E27FC236}">
                <a16:creationId xmlns:a16="http://schemas.microsoft.com/office/drawing/2014/main" id="{09B2FF46-31BB-4BE8-BF78-6E36816D24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black">
          <a:xfrm>
            <a:off x="16402706" y="39348920"/>
            <a:ext cx="5279621" cy="2786327"/>
          </a:xfrm>
          <a:prstGeom prst="rect">
            <a:avLst/>
          </a:prstGeom>
        </p:spPr>
      </p:pic>
      <p:sp>
        <p:nvSpPr>
          <p:cNvPr id="165" name="Text Box 4">
            <a:extLst>
              <a:ext uri="{FF2B5EF4-FFF2-40B4-BE49-F238E27FC236}">
                <a16:creationId xmlns:a16="http://schemas.microsoft.com/office/drawing/2014/main" id="{C29F7A43-650D-421C-8B36-B91ECFD0E489}"/>
              </a:ext>
            </a:extLst>
          </p:cNvPr>
          <p:cNvSpPr txBox="1">
            <a:spLocks noChangeArrowheads="1"/>
          </p:cNvSpPr>
          <p:nvPr>
            <p:custDataLst>
              <p:tags r:id="rId1"/>
            </p:custDataLst>
          </p:nvPr>
        </p:nvSpPr>
        <p:spPr bwMode="auto">
          <a:xfrm>
            <a:off x="943880" y="14927967"/>
            <a:ext cx="8888592" cy="1130895"/>
          </a:xfrm>
          <a:prstGeom prst="rect">
            <a:avLst/>
          </a:prstGeom>
          <a:solidFill>
            <a:srgbClr val="00646E"/>
          </a:solidFill>
          <a:ln>
            <a:noFill/>
          </a:ln>
          <a:effectLst/>
        </p:spPr>
        <p:txBody>
          <a:bodyPr lIns="144000" tIns="72000" rIns="144000" bIns="72000" anchor="ctr"/>
          <a:lstStyle>
            <a:lvl1pPr algn="ctr" defTabSz="762000" eaLnBrk="0" hangingPunct="0">
              <a:spcBef>
                <a:spcPct val="0"/>
              </a:spcBef>
              <a:buClrTx/>
              <a:buFontTx/>
              <a:buNone/>
              <a:defRPr sz="4400" b="1">
                <a:solidFill>
                  <a:schemeClr val="bg1"/>
                </a:solidFill>
                <a:latin typeface="Siemens Sans" pitchFamily="2"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r>
              <a:rPr lang="en-US" dirty="0"/>
              <a:t>Privacy-Preserving Aggregation</a:t>
            </a:r>
          </a:p>
        </p:txBody>
      </p:sp>
      <p:sp>
        <p:nvSpPr>
          <p:cNvPr id="171" name="Text Box 4">
            <a:extLst>
              <a:ext uri="{FF2B5EF4-FFF2-40B4-BE49-F238E27FC236}">
                <a16:creationId xmlns:a16="http://schemas.microsoft.com/office/drawing/2014/main" id="{BB6F8BB0-99FF-402B-AA39-FB9C7F93EF4B}"/>
              </a:ext>
            </a:extLst>
          </p:cNvPr>
          <p:cNvSpPr txBox="1">
            <a:spLocks noChangeArrowheads="1"/>
          </p:cNvSpPr>
          <p:nvPr>
            <p:custDataLst>
              <p:tags r:id="rId2"/>
            </p:custDataLst>
          </p:nvPr>
        </p:nvSpPr>
        <p:spPr bwMode="auto">
          <a:xfrm>
            <a:off x="943880" y="23665044"/>
            <a:ext cx="7877864" cy="1130895"/>
          </a:xfrm>
          <a:prstGeom prst="rect">
            <a:avLst/>
          </a:prstGeom>
          <a:solidFill>
            <a:srgbClr val="00646E"/>
          </a:solidFill>
          <a:ln>
            <a:noFill/>
          </a:ln>
          <a:effectLst/>
        </p:spPr>
        <p:txBody>
          <a:bodyPr lIns="144000" tIns="72000" rIns="144000" bIns="72000" anchor="ctr"/>
          <a:lstStyle>
            <a:lvl1pPr defTabSz="762000" eaLnBrk="0" hangingPunct="0">
              <a:defRPr sz="2000">
                <a:solidFill>
                  <a:schemeClr val="tx1"/>
                </a:solidFill>
                <a:latin typeface="Arial"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pPr algn="ctr">
              <a:spcBef>
                <a:spcPct val="0"/>
              </a:spcBef>
              <a:buClrTx/>
              <a:buFontTx/>
              <a:buNone/>
            </a:pPr>
            <a:r>
              <a:rPr lang="en-US" sz="4400" b="1" dirty="0">
                <a:solidFill>
                  <a:schemeClr val="bg1"/>
                </a:solidFill>
                <a:latin typeface="Siemens Sans" pitchFamily="2" charset="0"/>
              </a:rPr>
              <a:t>Fine-grained Access control</a:t>
            </a:r>
          </a:p>
        </p:txBody>
      </p:sp>
      <p:sp>
        <p:nvSpPr>
          <p:cNvPr id="176" name="Text Box 4">
            <a:extLst>
              <a:ext uri="{FF2B5EF4-FFF2-40B4-BE49-F238E27FC236}">
                <a16:creationId xmlns:a16="http://schemas.microsoft.com/office/drawing/2014/main" id="{76B9164B-9622-4C65-9DB6-8C351481CB1B}"/>
              </a:ext>
            </a:extLst>
          </p:cNvPr>
          <p:cNvSpPr txBox="1">
            <a:spLocks noChangeArrowheads="1"/>
          </p:cNvSpPr>
          <p:nvPr>
            <p:custDataLst>
              <p:tags r:id="rId3"/>
            </p:custDataLst>
          </p:nvPr>
        </p:nvSpPr>
        <p:spPr bwMode="auto">
          <a:xfrm>
            <a:off x="943880" y="29707950"/>
            <a:ext cx="10655184" cy="1130895"/>
          </a:xfrm>
          <a:prstGeom prst="rect">
            <a:avLst/>
          </a:prstGeom>
          <a:solidFill>
            <a:srgbClr val="00646E"/>
          </a:solidFill>
          <a:ln>
            <a:noFill/>
          </a:ln>
          <a:effectLst/>
        </p:spPr>
        <p:txBody>
          <a:bodyPr lIns="144000" tIns="72000" rIns="144000" bIns="72000" anchor="ctr"/>
          <a:lstStyle>
            <a:lvl1pPr algn="ctr" defTabSz="762000" eaLnBrk="0" hangingPunct="0">
              <a:spcBef>
                <a:spcPct val="0"/>
              </a:spcBef>
              <a:buClrTx/>
              <a:buFontTx/>
              <a:buNone/>
              <a:defRPr sz="4400" b="1">
                <a:solidFill>
                  <a:schemeClr val="bg1"/>
                </a:solidFill>
                <a:latin typeface="Siemens Sans" pitchFamily="2" charset="0"/>
              </a:defRPr>
            </a:lvl1pPr>
            <a:lvl2pPr marL="742950" indent="-285750" defTabSz="762000" eaLnBrk="0" hangingPunct="0">
              <a:defRPr sz="2000">
                <a:solidFill>
                  <a:schemeClr val="tx1"/>
                </a:solidFill>
                <a:latin typeface="Arial" charset="0"/>
              </a:defRPr>
            </a:lvl2pPr>
            <a:lvl3pPr marL="1143000" indent="-228600" defTabSz="762000" eaLnBrk="0" hangingPunct="0">
              <a:defRPr sz="2000">
                <a:solidFill>
                  <a:schemeClr val="tx1"/>
                </a:solidFill>
                <a:latin typeface="Arial" charset="0"/>
              </a:defRPr>
            </a:lvl3pPr>
            <a:lvl4pPr marL="1600200" indent="-228600" defTabSz="762000" eaLnBrk="0" hangingPunct="0">
              <a:defRPr sz="2000">
                <a:solidFill>
                  <a:schemeClr val="tx1"/>
                </a:solidFill>
                <a:latin typeface="Arial" charset="0"/>
              </a:defRPr>
            </a:lvl4pPr>
            <a:lvl5pPr marL="2057400" indent="-228600" defTabSz="762000" eaLnBrk="0" hangingPunct="0">
              <a:defRPr sz="2000">
                <a:solidFill>
                  <a:schemeClr val="tx1"/>
                </a:solidFill>
                <a:latin typeface="Arial" charset="0"/>
              </a:defRPr>
            </a:lvl5pPr>
            <a:lvl6pPr marL="25146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6pPr>
            <a:lvl7pPr marL="29718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7pPr>
            <a:lvl8pPr marL="34290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8pPr>
            <a:lvl9pPr marL="3886200" indent="-228600" algn="ctr" defTabSz="762000" eaLnBrk="0" fontAlgn="base" hangingPunct="0">
              <a:spcBef>
                <a:spcPct val="50000"/>
              </a:spcBef>
              <a:spcAft>
                <a:spcPct val="0"/>
              </a:spcAft>
              <a:buClr>
                <a:schemeClr val="tx2"/>
              </a:buClr>
              <a:buFont typeface="Wingdings" pitchFamily="2" charset="2"/>
              <a:buChar char="§"/>
              <a:defRPr sz="2000">
                <a:solidFill>
                  <a:schemeClr val="tx1"/>
                </a:solidFill>
                <a:latin typeface="Arial" charset="0"/>
              </a:defRPr>
            </a:lvl9pPr>
          </a:lstStyle>
          <a:p>
            <a:r>
              <a:rPr lang="en-US" dirty="0"/>
              <a:t>Privacy-Preserving Federated Querying</a:t>
            </a:r>
          </a:p>
        </p:txBody>
      </p:sp>
      <p:sp>
        <p:nvSpPr>
          <p:cNvPr id="216" name="Freeform 49">
            <a:extLst>
              <a:ext uri="{FF2B5EF4-FFF2-40B4-BE49-F238E27FC236}">
                <a16:creationId xmlns:a16="http://schemas.microsoft.com/office/drawing/2014/main" id="{FE2DD3BF-7128-486C-BD74-89E385754CE8}"/>
              </a:ext>
            </a:extLst>
          </p:cNvPr>
          <p:cNvSpPr>
            <a:spLocks/>
          </p:cNvSpPr>
          <p:nvPr/>
        </p:nvSpPr>
        <p:spPr bwMode="auto">
          <a:xfrm>
            <a:off x="15821745" y="22695070"/>
            <a:ext cx="5775" cy="5775"/>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dirty="0">
              <a:latin typeface="Siemens Sans" pitchFamily="2" charset="0"/>
            </a:endParaRPr>
          </a:p>
        </p:txBody>
      </p:sp>
      <p:sp>
        <p:nvSpPr>
          <p:cNvPr id="217" name="Rectangle 216">
            <a:extLst>
              <a:ext uri="{FF2B5EF4-FFF2-40B4-BE49-F238E27FC236}">
                <a16:creationId xmlns:a16="http://schemas.microsoft.com/office/drawing/2014/main" id="{D6FA0838-79F7-4A8A-AF6C-A4A89933266E}"/>
              </a:ext>
            </a:extLst>
          </p:cNvPr>
          <p:cNvSpPr>
            <a:spLocks noChangeArrowheads="1"/>
          </p:cNvSpPr>
          <p:nvPr/>
        </p:nvSpPr>
        <p:spPr bwMode="auto">
          <a:xfrm>
            <a:off x="15827520" y="19845629"/>
            <a:ext cx="2887" cy="2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dirty="0">
              <a:latin typeface="Siemens Sans" pitchFamily="2" charset="0"/>
            </a:endParaRPr>
          </a:p>
        </p:txBody>
      </p:sp>
      <p:sp>
        <p:nvSpPr>
          <p:cNvPr id="218" name="Freeform 52">
            <a:extLst>
              <a:ext uri="{FF2B5EF4-FFF2-40B4-BE49-F238E27FC236}">
                <a16:creationId xmlns:a16="http://schemas.microsoft.com/office/drawing/2014/main" id="{B8743233-D2DE-4F3C-855F-694522C250DE}"/>
              </a:ext>
            </a:extLst>
          </p:cNvPr>
          <p:cNvSpPr>
            <a:spLocks/>
          </p:cNvSpPr>
          <p:nvPr/>
        </p:nvSpPr>
        <p:spPr bwMode="auto">
          <a:xfrm>
            <a:off x="14000067" y="22695070"/>
            <a:ext cx="14435" cy="5775"/>
          </a:xfrm>
          <a:custGeom>
            <a:avLst/>
            <a:gdLst>
              <a:gd name="T0" fmla="*/ 5 w 5"/>
              <a:gd name="T1" fmla="*/ 2 h 2"/>
              <a:gd name="T2" fmla="*/ 3 w 5"/>
              <a:gd name="T3" fmla="*/ 2 h 2"/>
              <a:gd name="T4" fmla="*/ 0 w 5"/>
              <a:gd name="T5" fmla="*/ 0 h 2"/>
              <a:gd name="T6" fmla="*/ 5 w 5"/>
              <a:gd name="T7" fmla="*/ 2 h 2"/>
            </a:gdLst>
            <a:ahLst/>
            <a:cxnLst>
              <a:cxn ang="0">
                <a:pos x="T0" y="T1"/>
              </a:cxn>
              <a:cxn ang="0">
                <a:pos x="T2" y="T3"/>
              </a:cxn>
              <a:cxn ang="0">
                <a:pos x="T4" y="T5"/>
              </a:cxn>
              <a:cxn ang="0">
                <a:pos x="T6" y="T7"/>
              </a:cxn>
            </a:cxnLst>
            <a:rect l="0" t="0" r="r" b="b"/>
            <a:pathLst>
              <a:path w="5" h="2">
                <a:moveTo>
                  <a:pt x="5" y="2"/>
                </a:moveTo>
                <a:lnTo>
                  <a:pt x="3" y="2"/>
                </a:lnTo>
                <a:lnTo>
                  <a:pt x="0" y="0"/>
                </a:lnTo>
                <a:lnTo>
                  <a:pt x="5"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dirty="0">
              <a:latin typeface="Siemens Sans" pitchFamily="2" charset="0"/>
            </a:endParaRPr>
          </a:p>
        </p:txBody>
      </p:sp>
      <p:sp>
        <p:nvSpPr>
          <p:cNvPr id="220" name="Rechteck 28">
            <a:extLst>
              <a:ext uri="{FF2B5EF4-FFF2-40B4-BE49-F238E27FC236}">
                <a16:creationId xmlns:a16="http://schemas.microsoft.com/office/drawing/2014/main" id="{156C2A57-1F24-4B85-949B-2C7085B4545A}"/>
              </a:ext>
            </a:extLst>
          </p:cNvPr>
          <p:cNvSpPr/>
          <p:nvPr/>
        </p:nvSpPr>
        <p:spPr bwMode="gray">
          <a:xfrm>
            <a:off x="10744760" y="18128577"/>
            <a:ext cx="12413445" cy="2315076"/>
          </a:xfrm>
          <a:prstGeom prst="rect">
            <a:avLst/>
          </a:prstGeom>
          <a:noFill/>
          <a:ln w="19050">
            <a:noFill/>
            <a:miter lim="800000"/>
          </a:ln>
          <a:effectLst/>
        </p:spPr>
        <p:txBody>
          <a:bodyPr wrap="square" lIns="0" tIns="72000" rIns="0" bIns="0" numCol="1" spcCol="72000" rtlCol="0" anchor="t" anchorCtr="0">
            <a:noAutofit/>
          </a:bodyPr>
          <a:lstStyle/>
          <a:p>
            <a:pPr>
              <a:spcBef>
                <a:spcPts val="0"/>
              </a:spcBef>
              <a:defRPr/>
            </a:pPr>
            <a:endParaRPr lang="en-US" altLang="de-DE" sz="3600" dirty="0">
              <a:solidFill>
                <a:srgbClr val="3C464B"/>
              </a:solidFill>
              <a:latin typeface="Siemens Sans" pitchFamily="2" charset="0"/>
              <a:ea typeface="Arial Unicode MS"/>
              <a:cs typeface="Arial" pitchFamily="34" charset="0"/>
            </a:endParaRPr>
          </a:p>
        </p:txBody>
      </p:sp>
      <p:sp>
        <p:nvSpPr>
          <p:cNvPr id="223" name="Rechteck 28">
            <a:extLst>
              <a:ext uri="{FF2B5EF4-FFF2-40B4-BE49-F238E27FC236}">
                <a16:creationId xmlns:a16="http://schemas.microsoft.com/office/drawing/2014/main" id="{D1D055D5-4569-4ADD-8B82-BD7C21B4D1FD}"/>
              </a:ext>
            </a:extLst>
          </p:cNvPr>
          <p:cNvSpPr/>
          <p:nvPr/>
        </p:nvSpPr>
        <p:spPr bwMode="gray">
          <a:xfrm>
            <a:off x="10172937" y="19736820"/>
            <a:ext cx="13964989" cy="1979230"/>
          </a:xfrm>
          <a:prstGeom prst="rect">
            <a:avLst/>
          </a:prstGeom>
          <a:noFill/>
          <a:ln w="19050">
            <a:noFill/>
            <a:miter lim="800000"/>
          </a:ln>
          <a:effectLst/>
        </p:spPr>
        <p:txBody>
          <a:bodyPr wrap="square" lIns="0" tIns="0" rIns="0" bIns="108000" numCol="1" spcCol="72000" rtlCol="0" anchor="b" anchorCtr="0">
            <a:noAutofit/>
          </a:bodyPr>
          <a:lstStyle/>
          <a:p>
            <a:pPr algn="r">
              <a:spcBef>
                <a:spcPts val="0"/>
              </a:spcBef>
              <a:defRPr/>
            </a:pPr>
            <a:endParaRPr lang="en-US" altLang="de-DE" sz="3600" dirty="0">
              <a:solidFill>
                <a:srgbClr val="3C464B"/>
              </a:solidFill>
              <a:latin typeface="Siemens Sans" pitchFamily="2" charset="0"/>
              <a:ea typeface="Arial Unicode MS"/>
              <a:cs typeface="Arial" pitchFamily="34" charset="0"/>
            </a:endParaRPr>
          </a:p>
        </p:txBody>
      </p:sp>
      <p:sp>
        <p:nvSpPr>
          <p:cNvPr id="230" name="Rectangle 198">
            <a:extLst>
              <a:ext uri="{FF2B5EF4-FFF2-40B4-BE49-F238E27FC236}">
                <a16:creationId xmlns:a16="http://schemas.microsoft.com/office/drawing/2014/main" id="{E59D39ED-4980-485C-A1E2-E49C87019594}"/>
              </a:ext>
            </a:extLst>
          </p:cNvPr>
          <p:cNvSpPr/>
          <p:nvPr/>
        </p:nvSpPr>
        <p:spPr>
          <a:xfrm>
            <a:off x="943880" y="39079185"/>
            <a:ext cx="28386532" cy="3139321"/>
          </a:xfrm>
          <a:prstGeom prst="rect">
            <a:avLst/>
          </a:prstGeom>
        </p:spPr>
        <p:txBody>
          <a:bodyPr wrap="square" lIns="0" tIns="0" rIns="0" bIns="0">
            <a:spAutoFit/>
          </a:bodyPr>
          <a:lstStyle/>
          <a:p>
            <a:pPr marL="0"/>
            <a:r>
              <a:rPr lang="en-US" sz="6800" b="1" i="1" dirty="0">
                <a:solidFill>
                  <a:schemeClr val="bg1"/>
                </a:solidFill>
                <a:latin typeface="Siemens Sans" pitchFamily="2" charset="0"/>
                <a:ea typeface="Open Sans" panose="020B0606030504020204" pitchFamily="34" charset="0"/>
                <a:cs typeface="Open Sans" panose="020B0606030504020204" pitchFamily="34" charset="0"/>
              </a:rPr>
              <a:t>Ruben </a:t>
            </a:r>
            <a:r>
              <a:rPr lang="en-US" sz="6800" b="1" i="1" dirty="0" err="1">
                <a:solidFill>
                  <a:schemeClr val="bg1"/>
                </a:solidFill>
                <a:latin typeface="Siemens Sans" pitchFamily="2" charset="0"/>
                <a:ea typeface="Open Sans" panose="020B0606030504020204" pitchFamily="34" charset="0"/>
                <a:cs typeface="Open Sans" panose="020B0606030504020204" pitchFamily="34" charset="0"/>
              </a:rPr>
              <a:t>Taelman</a:t>
            </a:r>
            <a:endParaRPr lang="en-US" sz="6800" b="1" i="1" dirty="0">
              <a:solidFill>
                <a:schemeClr val="bg1"/>
              </a:solidFill>
              <a:latin typeface="Siemens Sans" pitchFamily="2" charset="0"/>
              <a:ea typeface="Open Sans" panose="020B0606030504020204" pitchFamily="34" charset="0"/>
              <a:cs typeface="Open Sans" panose="020B0606030504020204" pitchFamily="34" charset="0"/>
            </a:endParaRPr>
          </a:p>
          <a:p>
            <a:pPr marL="0"/>
            <a:r>
              <a:rPr lang="en-US" sz="6800" b="1" i="1" spc="0" baseline="0" dirty="0">
                <a:solidFill>
                  <a:schemeClr val="bg1"/>
                </a:solidFill>
                <a:latin typeface="Siemens Sans" pitchFamily="2" charset="0"/>
                <a:ea typeface="Open Sans" panose="020B0606030504020204" pitchFamily="34" charset="0"/>
                <a:cs typeface="Open Sans" panose="020B0606030504020204" pitchFamily="34" charset="0"/>
              </a:rPr>
              <a:t>Sabrina Kirrane</a:t>
            </a:r>
          </a:p>
          <a:p>
            <a:pPr marL="0"/>
            <a:r>
              <a:rPr lang="en-US" sz="6800" b="1" i="1" dirty="0">
                <a:solidFill>
                  <a:schemeClr val="bg1"/>
                </a:solidFill>
                <a:latin typeface="Siemens Sans" pitchFamily="2" charset="0"/>
                <a:ea typeface="Open Sans" panose="020B0606030504020204" pitchFamily="34" charset="0"/>
                <a:cs typeface="Open Sans" panose="020B0606030504020204" pitchFamily="34" charset="0"/>
              </a:rPr>
              <a:t>Simon Steyskal</a:t>
            </a:r>
            <a:endParaRPr lang="en-US" sz="6800" b="1" i="1" spc="0" baseline="0" dirty="0">
              <a:solidFill>
                <a:srgbClr val="FFFF00"/>
              </a:solidFill>
              <a:latin typeface="Siemens Sans" pitchFamily="2" charset="0"/>
              <a:ea typeface="Open Sans" panose="020B0606030504020204" pitchFamily="34" charset="0"/>
              <a:cs typeface="Open Sans" panose="020B0606030504020204" pitchFamily="34" charset="0"/>
            </a:endParaRPr>
          </a:p>
        </p:txBody>
      </p:sp>
      <p:grpSp>
        <p:nvGrpSpPr>
          <p:cNvPr id="9" name="Group 8">
            <a:extLst>
              <a:ext uri="{FF2B5EF4-FFF2-40B4-BE49-F238E27FC236}">
                <a16:creationId xmlns:a16="http://schemas.microsoft.com/office/drawing/2014/main" id="{F163DECF-59DD-4570-8DB2-E18F0EA9E2CF}"/>
              </a:ext>
            </a:extLst>
          </p:cNvPr>
          <p:cNvGrpSpPr/>
          <p:nvPr/>
        </p:nvGrpSpPr>
        <p:grpSpPr>
          <a:xfrm>
            <a:off x="6083674" y="31040662"/>
            <a:ext cx="19947653" cy="7397418"/>
            <a:chOff x="3069670" y="28439828"/>
            <a:chExt cx="24136660" cy="8950876"/>
          </a:xfrm>
        </p:grpSpPr>
        <p:pic>
          <p:nvPicPr>
            <p:cNvPr id="28" name="Graphic 27">
              <a:extLst>
                <a:ext uri="{FF2B5EF4-FFF2-40B4-BE49-F238E27FC236}">
                  <a16:creationId xmlns:a16="http://schemas.microsoft.com/office/drawing/2014/main" id="{A6E30BD5-A89A-46BA-A13A-29F0A857D9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69670" y="28439828"/>
              <a:ext cx="24136660" cy="8950876"/>
            </a:xfrm>
            <a:prstGeom prst="rect">
              <a:avLst/>
            </a:prstGeom>
          </p:spPr>
        </p:pic>
        <p:pic>
          <p:nvPicPr>
            <p:cNvPr id="238" name="Graphic 237">
              <a:extLst>
                <a:ext uri="{FF2B5EF4-FFF2-40B4-BE49-F238E27FC236}">
                  <a16:creationId xmlns:a16="http://schemas.microsoft.com/office/drawing/2014/main" id="{04E7C4E7-4976-43BA-9891-591CBD0358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6222" y="29025093"/>
              <a:ext cx="726532" cy="726532"/>
            </a:xfrm>
            <a:prstGeom prst="rect">
              <a:avLst/>
            </a:prstGeom>
          </p:spPr>
        </p:pic>
        <p:pic>
          <p:nvPicPr>
            <p:cNvPr id="239" name="Graphic 238">
              <a:extLst>
                <a:ext uri="{FF2B5EF4-FFF2-40B4-BE49-F238E27FC236}">
                  <a16:creationId xmlns:a16="http://schemas.microsoft.com/office/drawing/2014/main" id="{A8312128-8F27-4D06-BBCF-B43E3FBE4F0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214920" y="33877791"/>
              <a:ext cx="665797" cy="665797"/>
            </a:xfrm>
            <a:prstGeom prst="rect">
              <a:avLst/>
            </a:prstGeom>
          </p:spPr>
        </p:pic>
        <p:pic>
          <p:nvPicPr>
            <p:cNvPr id="240" name="Graphic 239">
              <a:extLst>
                <a:ext uri="{FF2B5EF4-FFF2-40B4-BE49-F238E27FC236}">
                  <a16:creationId xmlns:a16="http://schemas.microsoft.com/office/drawing/2014/main" id="{0BBDCB34-B41B-4B52-A2CB-C4AF2AF9E4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369294" y="33877791"/>
              <a:ext cx="665797" cy="665797"/>
            </a:xfrm>
            <a:prstGeom prst="rect">
              <a:avLst/>
            </a:prstGeom>
          </p:spPr>
        </p:pic>
        <p:pic>
          <p:nvPicPr>
            <p:cNvPr id="241" name="Graphic 240">
              <a:extLst>
                <a:ext uri="{FF2B5EF4-FFF2-40B4-BE49-F238E27FC236}">
                  <a16:creationId xmlns:a16="http://schemas.microsoft.com/office/drawing/2014/main" id="{B157BF23-929D-4FE9-8B4A-57CE7278770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463732" y="33877791"/>
              <a:ext cx="665797" cy="665797"/>
            </a:xfrm>
            <a:prstGeom prst="rect">
              <a:avLst/>
            </a:prstGeom>
          </p:spPr>
        </p:pic>
        <p:pic>
          <p:nvPicPr>
            <p:cNvPr id="242" name="Graphic 241">
              <a:extLst>
                <a:ext uri="{FF2B5EF4-FFF2-40B4-BE49-F238E27FC236}">
                  <a16:creationId xmlns:a16="http://schemas.microsoft.com/office/drawing/2014/main" id="{CF66159D-B331-4864-8C8F-013D94013B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600877" y="30762684"/>
              <a:ext cx="726532" cy="726532"/>
            </a:xfrm>
            <a:prstGeom prst="rect">
              <a:avLst/>
            </a:prstGeom>
          </p:spPr>
        </p:pic>
      </p:grpSp>
      <p:sp>
        <p:nvSpPr>
          <p:cNvPr id="244" name="Rectangle 243">
            <a:extLst>
              <a:ext uri="{FF2B5EF4-FFF2-40B4-BE49-F238E27FC236}">
                <a16:creationId xmlns:a16="http://schemas.microsoft.com/office/drawing/2014/main" id="{CD94A975-4792-4FC9-B6DA-DA487FBA8B41}"/>
              </a:ext>
            </a:extLst>
          </p:cNvPr>
          <p:cNvSpPr/>
          <p:nvPr/>
        </p:nvSpPr>
        <p:spPr>
          <a:xfrm>
            <a:off x="24871668" y="42382129"/>
            <a:ext cx="5485797" cy="369332"/>
          </a:xfrm>
          <a:prstGeom prst="rect">
            <a:avLst/>
          </a:prstGeom>
        </p:spPr>
        <p:txBody>
          <a:bodyPr wrap="none">
            <a:spAutoFit/>
          </a:bodyPr>
          <a:lstStyle/>
          <a:p>
            <a:r>
              <a:rPr lang="en-US" dirty="0">
                <a:solidFill>
                  <a:schemeClr val="bg1"/>
                </a:solidFill>
                <a:latin typeface="Siemens Sans" pitchFamily="2" charset="0"/>
              </a:rPr>
              <a:t>I</a:t>
            </a:r>
            <a:r>
              <a:rPr lang="en-US" b="0" i="0" dirty="0">
                <a:solidFill>
                  <a:schemeClr val="bg1"/>
                </a:solidFill>
                <a:effectLst/>
                <a:latin typeface="Siemens Sans" pitchFamily="2" charset="0"/>
              </a:rPr>
              <a:t>cons made by </a:t>
            </a:r>
            <a:r>
              <a:rPr lang="en-US" b="0" i="0" u="none" strike="noStrike" dirty="0" err="1">
                <a:solidFill>
                  <a:schemeClr val="bg1"/>
                </a:solidFill>
                <a:effectLst/>
                <a:latin typeface="Siemens Sans" pitchFamily="2" charset="0"/>
                <a:hlinkClick r:id="rId14">
                  <a:extLst>
                    <a:ext uri="{A12FA001-AC4F-418D-AE19-62706E023703}">
                      <ahyp:hlinkClr xmlns:ahyp="http://schemas.microsoft.com/office/drawing/2018/hyperlinkcolor" val="tx"/>
                    </a:ext>
                  </a:extLst>
                </a:hlinkClick>
              </a:rPr>
              <a:t>Pixelmeetup</a:t>
            </a:r>
            <a:r>
              <a:rPr lang="en-US" b="0" i="0" dirty="0">
                <a:solidFill>
                  <a:schemeClr val="bg1"/>
                </a:solidFill>
                <a:effectLst/>
                <a:latin typeface="Siemens Sans" pitchFamily="2" charset="0"/>
              </a:rPr>
              <a:t> from </a:t>
            </a:r>
            <a:r>
              <a:rPr lang="en-US" b="0" i="0" u="none" strike="noStrike" dirty="0">
                <a:solidFill>
                  <a:schemeClr val="bg1"/>
                </a:solidFill>
                <a:effectLst/>
                <a:latin typeface="Siemens Sans" pitchFamily="2" charset="0"/>
                <a:hlinkClick r:id="rId15">
                  <a:extLst>
                    <a:ext uri="{A12FA001-AC4F-418D-AE19-62706E023703}">
                      <ahyp:hlinkClr xmlns:ahyp="http://schemas.microsoft.com/office/drawing/2018/hyperlinkcolor" val="tx"/>
                    </a:ext>
                  </a:extLst>
                </a:hlinkClick>
              </a:rPr>
              <a:t>www.flaticon.com</a:t>
            </a:r>
            <a:endParaRPr lang="de-AT" dirty="0">
              <a:solidFill>
                <a:schemeClr val="bg1"/>
              </a:solidFill>
              <a:latin typeface="Siemens Sans" pitchFamily="2" charset="0"/>
            </a:endParaRPr>
          </a:p>
        </p:txBody>
      </p:sp>
      <p:grpSp>
        <p:nvGrpSpPr>
          <p:cNvPr id="16" name="Group 15">
            <a:extLst>
              <a:ext uri="{FF2B5EF4-FFF2-40B4-BE49-F238E27FC236}">
                <a16:creationId xmlns:a16="http://schemas.microsoft.com/office/drawing/2014/main" id="{D5B13039-F2A6-4D78-B155-C2455D43C3E2}"/>
              </a:ext>
            </a:extLst>
          </p:cNvPr>
          <p:cNvGrpSpPr/>
          <p:nvPr/>
        </p:nvGrpSpPr>
        <p:grpSpPr>
          <a:xfrm>
            <a:off x="3416906" y="16380420"/>
            <a:ext cx="8711742" cy="2342823"/>
            <a:chOff x="16109124" y="15318606"/>
            <a:chExt cx="8711742" cy="2342823"/>
          </a:xfrm>
        </p:grpSpPr>
        <p:sp>
          <p:nvSpPr>
            <p:cNvPr id="15" name="Flowchart: Process 14">
              <a:extLst>
                <a:ext uri="{FF2B5EF4-FFF2-40B4-BE49-F238E27FC236}">
                  <a16:creationId xmlns:a16="http://schemas.microsoft.com/office/drawing/2014/main" id="{E6058CF5-62BE-4A8A-9230-D900902FAB07}"/>
                </a:ext>
              </a:extLst>
            </p:cNvPr>
            <p:cNvSpPr/>
            <p:nvPr/>
          </p:nvSpPr>
          <p:spPr>
            <a:xfrm>
              <a:off x="16109124" y="15318606"/>
              <a:ext cx="8711742" cy="2342823"/>
            </a:xfrm>
            <a:prstGeom prst="flowChartProcess">
              <a:avLst/>
            </a:prstGeom>
            <a:solidFill>
              <a:schemeClr val="accent1">
                <a:alpha val="16000"/>
              </a:schemeClr>
            </a:solidFill>
            <a:ln>
              <a:prstDash val="dash"/>
              <a:extLst>
                <a:ext uri="{C807C97D-BFC1-408E-A445-0C87EB9F89A2}">
                  <ask:lineSketchStyleProps xmlns:ask="http://schemas.microsoft.com/office/drawing/2018/sketchyshapes" sd="1219033472">
                    <a:custGeom>
                      <a:avLst/>
                      <a:gdLst>
                        <a:gd name="connsiteX0" fmla="*/ 0 w 9582916"/>
                        <a:gd name="connsiteY0" fmla="*/ 0 h 2577105"/>
                        <a:gd name="connsiteX1" fmla="*/ 9582916 w 9582916"/>
                        <a:gd name="connsiteY1" fmla="*/ 0 h 2577105"/>
                        <a:gd name="connsiteX2" fmla="*/ 9582916 w 9582916"/>
                        <a:gd name="connsiteY2" fmla="*/ 2577105 h 2577105"/>
                        <a:gd name="connsiteX3" fmla="*/ 0 w 9582916"/>
                        <a:gd name="connsiteY3" fmla="*/ 2577105 h 2577105"/>
                        <a:gd name="connsiteX4" fmla="*/ 0 w 9582916"/>
                        <a:gd name="connsiteY4" fmla="*/ 0 h 25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2916" h="2577105" fill="none" extrusionOk="0">
                          <a:moveTo>
                            <a:pt x="0" y="0"/>
                          </a:moveTo>
                          <a:cubicBezTo>
                            <a:pt x="2456611" y="-49533"/>
                            <a:pt x="7608080" y="-14809"/>
                            <a:pt x="9582916" y="0"/>
                          </a:cubicBezTo>
                          <a:cubicBezTo>
                            <a:pt x="9670555" y="814426"/>
                            <a:pt x="9510237" y="2249401"/>
                            <a:pt x="9582916" y="2577105"/>
                          </a:cubicBezTo>
                          <a:cubicBezTo>
                            <a:pt x="6959764" y="2528874"/>
                            <a:pt x="1482989" y="2661560"/>
                            <a:pt x="0" y="2577105"/>
                          </a:cubicBezTo>
                          <a:cubicBezTo>
                            <a:pt x="-38581" y="1613896"/>
                            <a:pt x="63341" y="599586"/>
                            <a:pt x="0" y="0"/>
                          </a:cubicBezTo>
                          <a:close/>
                        </a:path>
                        <a:path w="9582916" h="2577105" stroke="0" extrusionOk="0">
                          <a:moveTo>
                            <a:pt x="0" y="0"/>
                          </a:moveTo>
                          <a:cubicBezTo>
                            <a:pt x="2657355" y="118645"/>
                            <a:pt x="7891196" y="116012"/>
                            <a:pt x="9582916" y="0"/>
                          </a:cubicBezTo>
                          <a:cubicBezTo>
                            <a:pt x="9450034" y="340377"/>
                            <a:pt x="9667867" y="1384581"/>
                            <a:pt x="9582916" y="2577105"/>
                          </a:cubicBezTo>
                          <a:cubicBezTo>
                            <a:pt x="7900280" y="2711705"/>
                            <a:pt x="2184186" y="2419909"/>
                            <a:pt x="0" y="2577105"/>
                          </a:cubicBezTo>
                          <a:cubicBezTo>
                            <a:pt x="-20187" y="1569850"/>
                            <a:pt x="-152480" y="36157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6" name="Graphic 5">
              <a:extLst>
                <a:ext uri="{FF2B5EF4-FFF2-40B4-BE49-F238E27FC236}">
                  <a16:creationId xmlns:a16="http://schemas.microsoft.com/office/drawing/2014/main" id="{26CD3BE9-A571-4DE9-936D-FACBC631A89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278812" y="15431857"/>
              <a:ext cx="8373927" cy="2123902"/>
            </a:xfrm>
            <a:prstGeom prst="rect">
              <a:avLst/>
            </a:prstGeom>
          </p:spPr>
        </p:pic>
      </p:grpSp>
      <p:sp>
        <p:nvSpPr>
          <p:cNvPr id="46" name="Flowchart: Process 45">
            <a:extLst>
              <a:ext uri="{FF2B5EF4-FFF2-40B4-BE49-F238E27FC236}">
                <a16:creationId xmlns:a16="http://schemas.microsoft.com/office/drawing/2014/main" id="{F4F99529-E435-4D6E-809A-9B5DD9A1CFDD}"/>
              </a:ext>
            </a:extLst>
          </p:cNvPr>
          <p:cNvSpPr/>
          <p:nvPr/>
        </p:nvSpPr>
        <p:spPr>
          <a:xfrm>
            <a:off x="1419541" y="19150146"/>
            <a:ext cx="10709107" cy="3922175"/>
          </a:xfrm>
          <a:prstGeom prst="flowChartProcess">
            <a:avLst/>
          </a:prstGeom>
          <a:solidFill>
            <a:srgbClr val="C7D468"/>
          </a:solidFill>
          <a:ln w="19050">
            <a:solidFill>
              <a:schemeClr val="tx1"/>
            </a:solidFill>
            <a:prstDash val="dash"/>
            <a:extLst>
              <a:ext uri="{C807C97D-BFC1-408E-A445-0C87EB9F89A2}">
                <ask:lineSketchStyleProps xmlns:ask="http://schemas.microsoft.com/office/drawing/2018/sketchyshapes" sd="1219033472">
                  <a:custGeom>
                    <a:avLst/>
                    <a:gdLst>
                      <a:gd name="connsiteX0" fmla="*/ 0 w 9582916"/>
                      <a:gd name="connsiteY0" fmla="*/ 0 h 2577105"/>
                      <a:gd name="connsiteX1" fmla="*/ 9582916 w 9582916"/>
                      <a:gd name="connsiteY1" fmla="*/ 0 h 2577105"/>
                      <a:gd name="connsiteX2" fmla="*/ 9582916 w 9582916"/>
                      <a:gd name="connsiteY2" fmla="*/ 2577105 h 2577105"/>
                      <a:gd name="connsiteX3" fmla="*/ 0 w 9582916"/>
                      <a:gd name="connsiteY3" fmla="*/ 2577105 h 2577105"/>
                      <a:gd name="connsiteX4" fmla="*/ 0 w 9582916"/>
                      <a:gd name="connsiteY4" fmla="*/ 0 h 25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2916" h="2577105" fill="none" extrusionOk="0">
                        <a:moveTo>
                          <a:pt x="0" y="0"/>
                        </a:moveTo>
                        <a:cubicBezTo>
                          <a:pt x="2456611" y="-49533"/>
                          <a:pt x="7608080" y="-14809"/>
                          <a:pt x="9582916" y="0"/>
                        </a:cubicBezTo>
                        <a:cubicBezTo>
                          <a:pt x="9670555" y="814426"/>
                          <a:pt x="9510237" y="2249401"/>
                          <a:pt x="9582916" y="2577105"/>
                        </a:cubicBezTo>
                        <a:cubicBezTo>
                          <a:pt x="6959764" y="2528874"/>
                          <a:pt x="1482989" y="2661560"/>
                          <a:pt x="0" y="2577105"/>
                        </a:cubicBezTo>
                        <a:cubicBezTo>
                          <a:pt x="-38581" y="1613896"/>
                          <a:pt x="63341" y="599586"/>
                          <a:pt x="0" y="0"/>
                        </a:cubicBezTo>
                        <a:close/>
                      </a:path>
                      <a:path w="9582916" h="2577105" stroke="0" extrusionOk="0">
                        <a:moveTo>
                          <a:pt x="0" y="0"/>
                        </a:moveTo>
                        <a:cubicBezTo>
                          <a:pt x="2657355" y="118645"/>
                          <a:pt x="7891196" y="116012"/>
                          <a:pt x="9582916" y="0"/>
                        </a:cubicBezTo>
                        <a:cubicBezTo>
                          <a:pt x="9450034" y="340377"/>
                          <a:pt x="9667867" y="1384581"/>
                          <a:pt x="9582916" y="2577105"/>
                        </a:cubicBezTo>
                        <a:cubicBezTo>
                          <a:pt x="7900280" y="2711705"/>
                          <a:pt x="2184186" y="2419909"/>
                          <a:pt x="0" y="2577105"/>
                        </a:cubicBezTo>
                        <a:cubicBezTo>
                          <a:pt x="-20187" y="1569850"/>
                          <a:pt x="-152480" y="36157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8" name="Graphic 7">
            <a:extLst>
              <a:ext uri="{FF2B5EF4-FFF2-40B4-BE49-F238E27FC236}">
                <a16:creationId xmlns:a16="http://schemas.microsoft.com/office/drawing/2014/main" id="{2A19ED05-F6FB-4B74-B6A1-9607500D658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56822" y="19314576"/>
            <a:ext cx="10393007" cy="3644419"/>
          </a:xfrm>
          <a:prstGeom prst="rect">
            <a:avLst/>
          </a:prstGeom>
        </p:spPr>
      </p:pic>
      <p:pic>
        <p:nvPicPr>
          <p:cNvPr id="12" name="Graphic 11">
            <a:extLst>
              <a:ext uri="{FF2B5EF4-FFF2-40B4-BE49-F238E27FC236}">
                <a16:creationId xmlns:a16="http://schemas.microsoft.com/office/drawing/2014/main" id="{93B74D5E-FDB3-4463-8F99-D508D8718B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34865" y="15707316"/>
            <a:ext cx="15799238" cy="7073225"/>
          </a:xfrm>
          <a:prstGeom prst="rect">
            <a:avLst/>
          </a:prstGeom>
        </p:spPr>
      </p:pic>
      <p:cxnSp>
        <p:nvCxnSpPr>
          <p:cNvPr id="19" name="Straight Arrow Connector 18">
            <a:extLst>
              <a:ext uri="{FF2B5EF4-FFF2-40B4-BE49-F238E27FC236}">
                <a16:creationId xmlns:a16="http://schemas.microsoft.com/office/drawing/2014/main" id="{C1EDBE44-0FC3-4F95-9F80-344CB9137692}"/>
              </a:ext>
            </a:extLst>
          </p:cNvPr>
          <p:cNvCxnSpPr>
            <a:cxnSpLocks/>
          </p:cNvCxnSpPr>
          <p:nvPr/>
        </p:nvCxnSpPr>
        <p:spPr>
          <a:xfrm>
            <a:off x="12271233" y="17567978"/>
            <a:ext cx="1442518" cy="173823"/>
          </a:xfrm>
          <a:prstGeom prst="straightConnector1">
            <a:avLst/>
          </a:prstGeom>
          <a:ln w="12700">
            <a:solidFill>
              <a:schemeClr val="tx1"/>
            </a:solidFill>
            <a:prstDash val="sysDash"/>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A909808-3B65-42ED-9E8B-EE8D9F34B787}"/>
              </a:ext>
            </a:extLst>
          </p:cNvPr>
          <p:cNvCxnSpPr>
            <a:cxnSpLocks/>
          </p:cNvCxnSpPr>
          <p:nvPr/>
        </p:nvCxnSpPr>
        <p:spPr>
          <a:xfrm>
            <a:off x="12250675" y="21111234"/>
            <a:ext cx="1162163" cy="0"/>
          </a:xfrm>
          <a:prstGeom prst="straightConnector1">
            <a:avLst/>
          </a:prstGeom>
          <a:ln w="12700">
            <a:solidFill>
              <a:schemeClr val="tx1"/>
            </a:solidFill>
            <a:prstDash val="sysDash"/>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27" name="Rectangle 5">
            <a:extLst>
              <a:ext uri="{FF2B5EF4-FFF2-40B4-BE49-F238E27FC236}">
                <a16:creationId xmlns:a16="http://schemas.microsoft.com/office/drawing/2014/main" id="{E619467D-2D69-4694-BE53-6BEC75FFB16B}"/>
              </a:ext>
            </a:extLst>
          </p:cNvPr>
          <p:cNvSpPr>
            <a:spLocks noChangeArrowheads="1"/>
          </p:cNvSpPr>
          <p:nvPr/>
        </p:nvSpPr>
        <p:spPr bwMode="auto">
          <a:xfrm>
            <a:off x="1419541" y="25088640"/>
            <a:ext cx="7882533" cy="3590589"/>
          </a:xfrm>
          <a:prstGeom prst="rect">
            <a:avLst/>
          </a:prstGeom>
          <a:solidFill>
            <a:schemeClr val="tx1">
              <a:lumMod val="85000"/>
              <a:lumOff val="15000"/>
            </a:schemeClr>
          </a:solidFill>
          <a:ln>
            <a:noFill/>
          </a:ln>
          <a:effectLst/>
        </p:spPr>
        <p:txBody>
          <a:bodyPr vert="horz" wrap="none" lIns="36000" tIns="36000" rIns="36000" bIns="3600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de-DE" altLang="de-DE" b="0" i="0" u="none" strike="noStrike" cap="none" normalizeH="0" baseline="0" dirty="0">
                <a:ln>
                  <a:noFill/>
                </a:ln>
                <a:solidFill>
                  <a:srgbClr val="F8F8F2"/>
                </a:solidFill>
                <a:effectLst/>
                <a:latin typeface="Cascadia Code" panose="00000509000000000000" pitchFamily="49" charset="0"/>
              </a:rPr>
              <a:t>&lt;http://alice.pod/share/policy&gt; </a:t>
            </a:r>
            <a:r>
              <a:rPr kumimoji="0" lang="de-DE" altLang="de-DE" b="0" i="0" u="none" strike="noStrike" cap="none" normalizeH="0" baseline="0" dirty="0">
                <a:ln>
                  <a:noFill/>
                </a:ln>
                <a:solidFill>
                  <a:srgbClr val="AE81FF"/>
                </a:solidFill>
                <a:effectLst/>
                <a:latin typeface="Cascadia Code" panose="00000509000000000000" pitchFamily="49" charset="0"/>
              </a:rPr>
              <a:t>a</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Policy</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permission</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target</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a:ln>
                  <a:noFill/>
                </a:ln>
                <a:solidFill>
                  <a:srgbClr val="AE81FF"/>
                </a:solidFill>
                <a:effectLst/>
                <a:latin typeface="Cascadia Code" panose="00000509000000000000" pitchFamily="49" charset="0"/>
              </a:rPr>
              <a:t>a</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AssetCollection</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source</a:t>
            </a:r>
            <a:r>
              <a:rPr kumimoji="0" lang="de-DE" altLang="de-DE" b="0" i="0" u="none" strike="noStrike" cap="none" normalizeH="0" baseline="0" dirty="0">
                <a:ln>
                  <a:noFill/>
                </a:ln>
                <a:solidFill>
                  <a:srgbClr val="F8F8F2"/>
                </a:solidFill>
                <a:effectLst/>
                <a:latin typeface="Cascadia Code" panose="00000509000000000000" pitchFamily="49" charset="0"/>
              </a:rPr>
              <a:t> &lt;https://alice.databox.me/docs/file1&gt;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refinement</a:t>
            </a:r>
            <a:r>
              <a:rPr kumimoji="0" lang="de-DE" altLang="de-DE" b="0" i="0" u="none" strike="noStrike" cap="none" normalizeH="0" baseline="0" dirty="0">
                <a:ln>
                  <a:noFill/>
                </a:ln>
                <a:solidFill>
                  <a:srgbClr val="F8F8F2"/>
                </a:solidFill>
                <a:effectLst/>
                <a:latin typeface="Cascadia Code" panose="00000509000000000000" pitchFamily="49" charset="0"/>
              </a:rPr>
              <a:t> [ </a:t>
            </a:r>
            <a:r>
              <a:rPr kumimoji="0" lang="de-DE" altLang="de-DE" b="0" i="0" u="none" strike="noStrike" cap="none" normalizeH="0" baseline="0" dirty="0">
                <a:ln>
                  <a:noFill/>
                </a:ln>
                <a:solidFill>
                  <a:srgbClr val="75715E"/>
                </a:solidFill>
                <a:effectLst/>
                <a:latin typeface="Cascadia Code" panose="00000509000000000000" pitchFamily="49" charset="0"/>
              </a:rPr>
              <a:t># </a:t>
            </a:r>
            <a:r>
              <a:rPr kumimoji="0" lang="de-DE" altLang="de-DE" b="0" i="0" u="none" strike="noStrike" cap="none" normalizeH="0" baseline="0" dirty="0" err="1">
                <a:ln>
                  <a:noFill/>
                </a:ln>
                <a:solidFill>
                  <a:srgbClr val="75715E"/>
                </a:solidFill>
                <a:effectLst/>
                <a:latin typeface="Cascadia Code" panose="00000509000000000000" pitchFamily="49" charset="0"/>
              </a:rPr>
              <a:t>refine</a:t>
            </a:r>
            <a:r>
              <a:rPr kumimoji="0" lang="de-DE" altLang="de-DE" b="0" i="0" u="none" strike="noStrike" cap="none" normalizeH="0" baseline="0" dirty="0">
                <a:ln>
                  <a:noFill/>
                </a:ln>
                <a:solidFill>
                  <a:srgbClr val="75715E"/>
                </a:solidFill>
                <a:effectLst/>
                <a:latin typeface="Cascadia Code" panose="00000509000000000000" pitchFamily="49" charset="0"/>
              </a:rPr>
              <a:t> </a:t>
            </a:r>
            <a:r>
              <a:rPr kumimoji="0" lang="de-DE" altLang="de-DE" b="0" i="0" u="none" strike="noStrike" cap="none" normalizeH="0" baseline="0" dirty="0" err="1">
                <a:ln>
                  <a:noFill/>
                </a:ln>
                <a:solidFill>
                  <a:srgbClr val="75715E"/>
                </a:solidFill>
                <a:effectLst/>
                <a:latin typeface="Cascadia Code" panose="00000509000000000000" pitchFamily="49" charset="0"/>
              </a:rPr>
              <a:t>the</a:t>
            </a:r>
            <a:r>
              <a:rPr kumimoji="0" lang="de-DE" altLang="de-DE" b="0" i="0" u="none" strike="noStrike" cap="none" normalizeH="0" baseline="0" dirty="0">
                <a:ln>
                  <a:noFill/>
                </a:ln>
                <a:solidFill>
                  <a:srgbClr val="75715E"/>
                </a:solidFill>
                <a:effectLst/>
                <a:latin typeface="Cascadia Code" panose="00000509000000000000" pitchFamily="49" charset="0"/>
              </a:rPr>
              <a:t> </a:t>
            </a:r>
            <a:r>
              <a:rPr kumimoji="0" lang="de-DE" altLang="de-DE" b="0" i="0" u="none" strike="noStrike" cap="none" normalizeH="0" baseline="0" dirty="0" err="1">
                <a:ln>
                  <a:noFill/>
                </a:ln>
                <a:solidFill>
                  <a:srgbClr val="75715E"/>
                </a:solidFill>
                <a:effectLst/>
                <a:latin typeface="Cascadia Code" panose="00000509000000000000" pitchFamily="49" charset="0"/>
              </a:rPr>
              <a:t>asset</a:t>
            </a:r>
            <a:r>
              <a:rPr kumimoji="0" lang="de-DE" altLang="de-DE" b="0" i="0" u="none" strike="noStrike" cap="none" normalizeH="0" baseline="0" dirty="0">
                <a:ln>
                  <a:noFill/>
                </a:ln>
                <a:solidFill>
                  <a:srgbClr val="75715E"/>
                </a:solidFill>
                <a:effectLst/>
                <a:latin typeface="Cascadia Code" panose="00000509000000000000" pitchFamily="49" charset="0"/>
              </a:rPr>
              <a:t>/</a:t>
            </a:r>
            <a:r>
              <a:rPr kumimoji="0" lang="de-DE" altLang="de-DE" b="0" i="0" u="none" strike="noStrike" cap="none" normalizeH="0" baseline="0" dirty="0" err="1">
                <a:ln>
                  <a:noFill/>
                </a:ln>
                <a:solidFill>
                  <a:srgbClr val="75715E"/>
                </a:solidFill>
                <a:effectLst/>
                <a:latin typeface="Cascadia Code" panose="00000509000000000000" pitchFamily="49" charset="0"/>
              </a:rPr>
              <a:t>resource</a:t>
            </a:r>
            <a:r>
              <a:rPr kumimoji="0" lang="de-DE" altLang="de-DE"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a:ln>
                  <a:noFill/>
                </a:ln>
                <a:solidFill>
                  <a:srgbClr val="AE81FF"/>
                </a:solidFill>
                <a:effectLst/>
                <a:latin typeface="Cascadia Code" panose="00000509000000000000" pitchFamily="49" charset="0"/>
              </a:rPr>
              <a:t>a</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NodeShape</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pattern</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a:ln>
                  <a:noFill/>
                </a:ln>
                <a:solidFill>
                  <a:srgbClr val="A6E22E"/>
                </a:solidFill>
                <a:effectLst/>
                <a:latin typeface="Cascadia Code" panose="00000509000000000000" pitchFamily="49" charset="0"/>
              </a:rPr>
              <a:t>"</a:t>
            </a:r>
            <a:r>
              <a:rPr kumimoji="0" lang="de-DE" altLang="de-DE" b="0" i="0" u="none" strike="noStrike" cap="none" normalizeH="0" baseline="0" dirty="0" err="1">
                <a:ln>
                  <a:noFill/>
                </a:ln>
                <a:solidFill>
                  <a:srgbClr val="A6E22E"/>
                </a:solidFill>
                <a:effectLst/>
                <a:latin typeface="Cascadia Code" panose="00000509000000000000" pitchFamily="49" charset="0"/>
              </a:rPr>
              <a:t>public</a:t>
            </a:r>
            <a:r>
              <a:rPr kumimoji="0" lang="de-DE" altLang="de-DE" b="0" i="0" u="none" strike="noStrike" cap="none" normalizeH="0" baseline="0" dirty="0">
                <a:ln>
                  <a:noFill/>
                </a:ln>
                <a:solidFill>
                  <a:srgbClr val="A6E22E"/>
                </a:solidFill>
                <a:effectLst/>
                <a:latin typeface="Cascadia Code" panose="00000509000000000000" pitchFamily="49" charset="0"/>
              </a:rPr>
              <a:t>"</a:t>
            </a:r>
            <a:r>
              <a:rPr kumimoji="0" lang="de-DE" altLang="de-DE" b="0" i="0" u="none" strike="noStrike" cap="none" normalizeH="0" baseline="0" dirty="0">
                <a:ln>
                  <a:noFill/>
                </a:ln>
                <a:solidFill>
                  <a:srgbClr val="F8F8F2"/>
                </a:solidFill>
                <a:effectLst/>
                <a:latin typeface="Cascadia Code" panose="00000509000000000000" pitchFamily="49" charset="0"/>
              </a:rPr>
              <a:t> ;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flags</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a:ln>
                  <a:noFill/>
                </a:ln>
                <a:solidFill>
                  <a:srgbClr val="A6E22E"/>
                </a:solidFill>
                <a:effectLst/>
                <a:latin typeface="Cascadia Code" panose="00000509000000000000" pitchFamily="49" charset="0"/>
              </a:rPr>
              <a:t>"i"</a:t>
            </a:r>
            <a:r>
              <a:rPr kumimoji="0" lang="de-DE" altLang="de-DE"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a:ln>
                  <a:noFill/>
                </a:ln>
                <a:solidFill>
                  <a:srgbClr val="F8F8F2"/>
                </a:solidFill>
                <a:effectLst/>
                <a:latin typeface="Cascadia Code" panose="00000509000000000000" pitchFamily="49" charset="0"/>
              </a:rPr>
              <a:t>] ]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action</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acl:</a:t>
            </a:r>
            <a:r>
              <a:rPr kumimoji="0" lang="de-DE" altLang="de-DE" b="0" i="0" u="none" strike="noStrike" cap="none" normalizeH="0" baseline="0" dirty="0" err="1">
                <a:ln>
                  <a:noFill/>
                </a:ln>
                <a:solidFill>
                  <a:schemeClr val="bg1"/>
                </a:solidFill>
                <a:effectLst/>
                <a:latin typeface="Cascadia Code" panose="00000509000000000000" pitchFamily="49" charset="0"/>
              </a:rPr>
              <a:t>Read</a:t>
            </a:r>
            <a:r>
              <a:rPr kumimoji="0" lang="de-DE" altLang="de-DE" b="0" i="0" u="none" strike="noStrike" cap="none" normalizeH="0" baseline="0" dirty="0">
                <a:ln>
                  <a:noFill/>
                </a:ln>
                <a:solidFill>
                  <a:srgbClr val="F8F8F2"/>
                </a:solidFill>
                <a:effectLst/>
                <a:latin typeface="Cascadia Code" panose="00000509000000000000" pitchFamily="49" charset="0"/>
              </a:rPr>
              <a:t> ; ] .</a:t>
            </a:r>
            <a:r>
              <a:rPr kumimoji="0" lang="de-DE" altLang="de-DE" b="0" i="0" u="none" strike="noStrike" cap="none" normalizeH="0" baseline="0" dirty="0">
                <a:ln>
                  <a:noFill/>
                </a:ln>
                <a:solidFill>
                  <a:schemeClr val="tx1"/>
                </a:solidFill>
                <a:effectLst/>
                <a:latin typeface="Cascadia Code" panose="00000509000000000000" pitchFamily="49" charset="0"/>
              </a:rPr>
              <a:t> </a:t>
            </a:r>
          </a:p>
        </p:txBody>
      </p:sp>
      <p:sp>
        <p:nvSpPr>
          <p:cNvPr id="60" name="Rectangle 5">
            <a:extLst>
              <a:ext uri="{FF2B5EF4-FFF2-40B4-BE49-F238E27FC236}">
                <a16:creationId xmlns:a16="http://schemas.microsoft.com/office/drawing/2014/main" id="{193960D6-BA18-4077-B486-905FBA6DEDBD}"/>
              </a:ext>
            </a:extLst>
          </p:cNvPr>
          <p:cNvSpPr>
            <a:spLocks noChangeArrowheads="1"/>
          </p:cNvSpPr>
          <p:nvPr/>
        </p:nvSpPr>
        <p:spPr bwMode="auto">
          <a:xfrm>
            <a:off x="19829560" y="22928658"/>
            <a:ext cx="9872764" cy="5751181"/>
          </a:xfrm>
          <a:prstGeom prst="rect">
            <a:avLst/>
          </a:prstGeom>
          <a:solidFill>
            <a:schemeClr val="tx1">
              <a:lumMod val="85000"/>
              <a:lumOff val="15000"/>
            </a:schemeClr>
          </a:solidFill>
          <a:ln>
            <a:noFill/>
          </a:ln>
          <a:effectLst/>
        </p:spPr>
        <p:txBody>
          <a:bodyPr vert="horz" wrap="square" lIns="36000" tIns="36000" rIns="36000" bIns="3600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de-DE" altLang="de-DE" b="0" i="0" u="none" strike="noStrike" cap="none" normalizeH="0" baseline="0" dirty="0">
                <a:ln>
                  <a:noFill/>
                </a:ln>
                <a:solidFill>
                  <a:srgbClr val="F8F8F2"/>
                </a:solidFill>
                <a:effectLst/>
                <a:latin typeface="Cascadia Code" panose="00000509000000000000" pitchFamily="49" charset="0"/>
              </a:rPr>
              <a:t>&lt;http://alice.pod/share/policy&gt; </a:t>
            </a:r>
            <a:r>
              <a:rPr kumimoji="0" lang="de-DE" altLang="de-DE" b="0" i="0" u="none" strike="noStrike" cap="none" normalizeH="0" baseline="0" dirty="0">
                <a:ln>
                  <a:noFill/>
                </a:ln>
                <a:solidFill>
                  <a:srgbClr val="AE81FF"/>
                </a:solidFill>
                <a:effectLst/>
                <a:latin typeface="Cascadia Code" panose="00000509000000000000" pitchFamily="49" charset="0"/>
              </a:rPr>
              <a:t>a</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Policy</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permission</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target</a:t>
            </a:r>
            <a:r>
              <a:rPr kumimoji="0" lang="de-DE" altLang="de-DE" b="0" i="0" u="none" strike="noStrike" cap="none" normalizeH="0" baseline="0" dirty="0">
                <a:ln>
                  <a:noFill/>
                </a:ln>
                <a:solidFill>
                  <a:srgbClr val="F8F8F2"/>
                </a:solidFill>
                <a:effectLst/>
                <a:latin typeface="Cascadia Code" panose="00000509000000000000" pitchFamily="49" charset="0"/>
              </a:rPr>
              <a:t> &lt;http://alice.pod/share/photoAnnotations/&gt;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action</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rdf:</a:t>
            </a:r>
            <a:r>
              <a:rPr kumimoji="0" lang="de-DE" altLang="de-DE" b="0" i="0" u="none" strike="noStrike" cap="none" normalizeH="0" baseline="0" dirty="0" err="1">
                <a:ln>
                  <a:noFill/>
                </a:ln>
                <a:solidFill>
                  <a:schemeClr val="bg1"/>
                </a:solidFill>
                <a:effectLst/>
                <a:latin typeface="Cascadia Code" panose="00000509000000000000" pitchFamily="49" charset="0"/>
              </a:rPr>
              <a:t>value</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acl:</a:t>
            </a:r>
            <a:r>
              <a:rPr kumimoji="0" lang="de-DE" altLang="de-DE" b="0" i="0" u="none" strike="noStrike" cap="none" normalizeH="0" baseline="0" dirty="0" err="1">
                <a:ln>
                  <a:noFill/>
                </a:ln>
                <a:solidFill>
                  <a:schemeClr val="bg1"/>
                </a:solidFill>
                <a:effectLst/>
                <a:latin typeface="Cascadia Code" panose="00000509000000000000" pitchFamily="49" charset="0"/>
              </a:rPr>
              <a:t>Read</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algn="l" rtl="0" eaLnBrk="0" fontAlgn="base" hangingPunct="0">
              <a:spcBef>
                <a:spcPct val="30000"/>
              </a:spcBef>
              <a:spcAft>
                <a:spcPct val="0"/>
              </a:spcAf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refinement</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a:ln>
                  <a:noFill/>
                </a:ln>
                <a:solidFill>
                  <a:schemeClr val="bg1"/>
                </a:solidFill>
                <a:effectLst/>
                <a:latin typeface="Cascadia Code" panose="00000509000000000000" pitchFamily="49" charset="0"/>
              </a:rPr>
              <a:t>[</a:t>
            </a:r>
            <a:r>
              <a:rPr kumimoji="0" lang="de-DE" altLang="de-DE" b="0" i="0" u="none" strike="noStrike" cap="none" normalizeH="0" baseline="0" dirty="0">
                <a:ln>
                  <a:noFill/>
                </a:ln>
                <a:solidFill>
                  <a:srgbClr val="75715E"/>
                </a:solidFill>
                <a:effectLst/>
                <a:latin typeface="Cascadia Code" panose="00000509000000000000" pitchFamily="49" charset="0"/>
              </a:rPr>
              <a:t># </a:t>
            </a:r>
            <a:r>
              <a:rPr kumimoji="0" lang="de-DE" altLang="de-DE" b="0" i="0" u="none" strike="noStrike" cap="none" normalizeH="0" baseline="0" dirty="0" err="1">
                <a:ln>
                  <a:noFill/>
                </a:ln>
                <a:solidFill>
                  <a:srgbClr val="75715E"/>
                </a:solidFill>
                <a:effectLst/>
                <a:latin typeface="Cascadia Code" panose="00000509000000000000" pitchFamily="49" charset="0"/>
              </a:rPr>
              <a:t>refine</a:t>
            </a:r>
            <a:r>
              <a:rPr kumimoji="0" lang="de-DE" altLang="de-DE" b="0" i="0" u="none" strike="noStrike" cap="none" normalizeH="0" baseline="0" dirty="0">
                <a:ln>
                  <a:noFill/>
                </a:ln>
                <a:solidFill>
                  <a:srgbClr val="75715E"/>
                </a:solidFill>
                <a:effectLst/>
                <a:latin typeface="Cascadia Code" panose="00000509000000000000" pitchFamily="49" charset="0"/>
              </a:rPr>
              <a:t> </a:t>
            </a:r>
            <a:r>
              <a:rPr kumimoji="0" lang="de-DE" altLang="de-DE" b="0" i="0" u="none" strike="noStrike" cap="none" normalizeH="0" baseline="0" dirty="0" err="1">
                <a:ln>
                  <a:noFill/>
                </a:ln>
                <a:solidFill>
                  <a:srgbClr val="75715E"/>
                </a:solidFill>
                <a:effectLst/>
                <a:latin typeface="Cascadia Code" panose="00000509000000000000" pitchFamily="49" charset="0"/>
              </a:rPr>
              <a:t>the</a:t>
            </a:r>
            <a:r>
              <a:rPr kumimoji="0" lang="de-DE" altLang="de-DE" b="0" i="0" u="none" strike="noStrike" cap="none" normalizeH="0" baseline="0" dirty="0">
                <a:ln>
                  <a:noFill/>
                </a:ln>
                <a:solidFill>
                  <a:srgbClr val="75715E"/>
                </a:solidFill>
                <a:effectLst/>
                <a:latin typeface="Cascadia Code" panose="00000509000000000000" pitchFamily="49" charset="0"/>
              </a:rPr>
              <a:t> </a:t>
            </a:r>
            <a:r>
              <a:rPr kumimoji="0" lang="de-DE" altLang="de-DE" b="0" i="0" u="none" strike="noStrike" cap="none" normalizeH="0" baseline="0" dirty="0" err="1">
                <a:ln>
                  <a:noFill/>
                </a:ln>
                <a:solidFill>
                  <a:srgbClr val="75715E"/>
                </a:solidFill>
                <a:effectLst/>
                <a:latin typeface="Cascadia Code" panose="00000509000000000000" pitchFamily="49" charset="0"/>
              </a:rPr>
              <a:t>agent</a:t>
            </a:r>
            <a:r>
              <a:rPr kumimoji="0" lang="de-DE" altLang="de-DE" b="0" i="0" u="none" strike="noStrike" cap="none" normalizeH="0" baseline="0" dirty="0">
                <a:ln>
                  <a:noFill/>
                </a:ln>
                <a:solidFill>
                  <a:srgbClr val="F8F8F2"/>
                </a:solidFill>
                <a:effectLst/>
                <a:latin typeface="Cascadia Code" panose="00000509000000000000" pitchFamily="49" charset="0"/>
              </a:rPr>
              <a:t> </a:t>
            </a:r>
            <a:endParaRPr kumimoji="0" lang="de-DE" altLang="de-DE" b="0" i="0" u="none" strike="noStrike" cap="none" normalizeH="0" baseline="0" dirty="0">
              <a:ln>
                <a:noFill/>
              </a:ln>
              <a:solidFill>
                <a:srgbClr val="AE81FF"/>
              </a:solidFill>
              <a:effectLst/>
              <a:latin typeface="Cascadia Code" panose="00000509000000000000"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AE81FF"/>
                </a:solidFill>
                <a:latin typeface="Cascadia Code" panose="00000509000000000000" pitchFamily="49" charset="0"/>
              </a:rPr>
              <a:t>        </a:t>
            </a:r>
            <a:r>
              <a:rPr kumimoji="0" lang="de-DE" altLang="de-DE" b="0" i="0" u="none" strike="noStrike" cap="none" normalizeH="0" baseline="0" dirty="0">
                <a:ln>
                  <a:noFill/>
                </a:ln>
                <a:solidFill>
                  <a:srgbClr val="AE81FF"/>
                </a:solidFill>
                <a:effectLst/>
                <a:latin typeface="Cascadia Code" panose="00000509000000000000" pitchFamily="49" charset="0"/>
              </a:rPr>
              <a:t>a</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NodeShape</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targetObjectsOf</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ldp:</a:t>
            </a:r>
            <a:r>
              <a:rPr kumimoji="0" lang="de-DE" altLang="de-DE" b="0" i="0" u="none" strike="noStrike" cap="none" normalizeH="0" baseline="0" dirty="0" err="1">
                <a:ln>
                  <a:noFill/>
                </a:ln>
                <a:solidFill>
                  <a:schemeClr val="bg1"/>
                </a:solidFill>
                <a:effectLst/>
                <a:latin typeface="Cascadia Code" panose="00000509000000000000" pitchFamily="49" charset="0"/>
              </a:rPr>
              <a:t>contains</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rule</a:t>
            </a:r>
            <a:r>
              <a:rPr kumimoji="0" lang="de-DE" altLang="de-DE" b="0" i="0" u="none" strike="noStrike" cap="none" normalizeH="0" baseline="0" dirty="0">
                <a:ln>
                  <a:noFill/>
                </a:ln>
                <a:solidFill>
                  <a:srgbClr val="F8F8F2"/>
                </a:solidFill>
                <a:effectLst/>
                <a:latin typeface="Cascadia Code" panose="00000509000000000000" pitchFamily="49" charset="0"/>
              </a:rPr>
              <a:t> [ </a:t>
            </a:r>
            <a:r>
              <a:rPr kumimoji="0" lang="de-DE" altLang="de-DE" b="0" i="0" u="none" strike="noStrike" cap="none" normalizeH="0" baseline="0" dirty="0">
                <a:ln>
                  <a:noFill/>
                </a:ln>
                <a:solidFill>
                  <a:srgbClr val="AE81FF"/>
                </a:solidFill>
                <a:effectLst/>
                <a:latin typeface="Cascadia Code" panose="00000509000000000000" pitchFamily="49" charset="0"/>
              </a:rPr>
              <a:t>a</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SPARQLRule</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construct</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a:ln>
                  <a:noFill/>
                </a:ln>
                <a:solidFill>
                  <a:srgbClr val="A6E22E"/>
                </a:solidFill>
                <a:effectLst/>
                <a:latin typeface="Cascadia Code" panose="00000509000000000000" pitchFamily="49" charset="0"/>
              </a:rPr>
              <a:t>""" CONSTRUCT WHERE { $</a:t>
            </a:r>
            <a:r>
              <a:rPr kumimoji="0" lang="de-DE" altLang="de-DE" b="0" i="0" u="none" strike="noStrike" cap="none" normalizeH="0" baseline="0" dirty="0" err="1">
                <a:ln>
                  <a:noFill/>
                </a:ln>
                <a:solidFill>
                  <a:srgbClr val="A6E22E"/>
                </a:solidFill>
                <a:effectLst/>
                <a:latin typeface="Cascadia Code" panose="00000509000000000000" pitchFamily="49" charset="0"/>
              </a:rPr>
              <a:t>this</a:t>
            </a:r>
            <a:r>
              <a:rPr kumimoji="0" lang="de-DE" altLang="de-DE" b="0" i="0" u="none" strike="noStrike" cap="none" normalizeH="0" baseline="0" dirty="0">
                <a:ln>
                  <a:noFill/>
                </a:ln>
                <a:solidFill>
                  <a:srgbClr val="A6E22E"/>
                </a:solidFill>
                <a:effectLst/>
                <a:latin typeface="Cascadia Code" panose="00000509000000000000" pitchFamily="49" charset="0"/>
              </a:rPr>
              <a:t> a ?o . } """</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condition</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de-DE" altLang="de-DE" b="0" i="0" u="none" strike="noStrike" cap="none" normalizeH="0" baseline="0" dirty="0">
                <a:ln>
                  <a:noFill/>
                </a:ln>
                <a:solidFill>
                  <a:srgbClr val="F4BF75"/>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pattern</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a:ln>
                  <a:noFill/>
                </a:ln>
                <a:solidFill>
                  <a:srgbClr val="A6E22E"/>
                </a:solidFill>
                <a:effectLst/>
                <a:latin typeface="Cascadia Code" panose="00000509000000000000" pitchFamily="49" charset="0"/>
              </a:rPr>
              <a:t>"private"</a:t>
            </a:r>
            <a:r>
              <a:rPr kumimoji="0" lang="de-DE" altLang="de-DE" b="0" i="0" u="none" strike="noStrike" cap="none" normalizeH="0" baseline="0" dirty="0">
                <a:ln>
                  <a:noFill/>
                </a:ln>
                <a:solidFill>
                  <a:srgbClr val="F8F8F2"/>
                </a:solidFill>
                <a:effectLst/>
                <a:latin typeface="Cascadia Code" panose="00000509000000000000" pitchFamily="49" charset="0"/>
              </a:rPr>
              <a:t> ;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flags</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a:ln>
                  <a:noFill/>
                </a:ln>
                <a:solidFill>
                  <a:srgbClr val="A6E22E"/>
                </a:solidFill>
                <a:effectLst/>
                <a:latin typeface="Cascadia Code" panose="00000509000000000000" pitchFamily="49" charset="0"/>
              </a:rPr>
              <a:t>"i"</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property</a:t>
            </a:r>
            <a:r>
              <a:rPr kumimoji="0" lang="de-DE" altLang="de-DE"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path</a:t>
            </a:r>
            <a:r>
              <a:rPr kumimoji="0" lang="de-DE" altLang="de-DE" b="0" i="0" u="none" strike="noStrike" cap="none" normalizeH="0" baseline="0" dirty="0">
                <a:ln>
                  <a:noFill/>
                </a:ln>
                <a:solidFill>
                  <a:srgbClr val="F8F8F2"/>
                </a:solidFill>
                <a:effectLst/>
                <a:latin typeface="Cascadia Code" panose="00000509000000000000" pitchFamily="49" charset="0"/>
              </a:rPr>
              <a:t> [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inversePath</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ldp:</a:t>
            </a:r>
            <a:r>
              <a:rPr kumimoji="0" lang="de-DE" altLang="de-DE" b="0" i="0" u="none" strike="noStrike" cap="none" normalizeH="0" baseline="0" dirty="0" err="1">
                <a:ln>
                  <a:noFill/>
                </a:ln>
                <a:solidFill>
                  <a:schemeClr val="bg1"/>
                </a:solidFill>
                <a:effectLst/>
                <a:latin typeface="Cascadia Code" panose="00000509000000000000" pitchFamily="49" charset="0"/>
              </a:rPr>
              <a:t>contains</a:t>
            </a:r>
            <a:r>
              <a:rPr kumimoji="0" lang="de-DE" altLang="de-DE" b="0" i="0" u="none" strike="noStrike" cap="none" normalizeH="0" baseline="0" dirty="0">
                <a:ln>
                  <a:noFill/>
                </a:ln>
                <a:solidFill>
                  <a:srgbClr val="F8F8F2"/>
                </a:solidFill>
                <a:effectLst/>
                <a:latin typeface="Cascadia Code" panose="00000509000000000000" pitchFamily="49" charset="0"/>
              </a:rPr>
              <a:t> ]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hasValue</a:t>
            </a:r>
            <a:r>
              <a:rPr kumimoji="0" lang="de-DE" altLang="de-DE" b="0" i="0" u="none" strike="noStrike" cap="none" normalizeH="0" baseline="0" dirty="0">
                <a:ln>
                  <a:noFill/>
                </a:ln>
                <a:solidFill>
                  <a:srgbClr val="F8F8F2"/>
                </a:solidFill>
                <a:effectLst/>
                <a:latin typeface="Cascadia Code" panose="00000509000000000000" pitchFamily="49" charset="0"/>
              </a:rPr>
              <a:t> &lt;http://alice.pod/share/photoAnnotations/&gt;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minCount</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a:ln>
                  <a:noFill/>
                </a:ln>
                <a:solidFill>
                  <a:srgbClr val="A6E22E"/>
                </a:solidFill>
                <a:effectLst/>
                <a:latin typeface="Cascadia Code" panose="00000509000000000000" pitchFamily="49" charset="0"/>
              </a:rPr>
              <a:t>1</a:t>
            </a:r>
            <a:r>
              <a:rPr kumimoji="0" lang="de-DE" altLang="de-DE" b="0" i="0" u="none" strike="noStrike" cap="none" normalizeH="0" baseline="0" dirty="0">
                <a:ln>
                  <a:noFill/>
                </a:ln>
                <a:solidFill>
                  <a:srgbClr val="F8F8F2"/>
                </a:solidFill>
                <a:effectLst/>
                <a:latin typeface="Cascadia Code" panose="00000509000000000000" pitchFamily="49" charset="0"/>
              </a:rPr>
              <a:t> .</a:t>
            </a:r>
            <a:r>
              <a:rPr lang="de-DE" altLang="de-DE" dirty="0">
                <a:solidFill>
                  <a:srgbClr val="F8F8F2"/>
                </a:solidFill>
                <a:latin typeface="Cascadia Code" panose="00000509000000000000" pitchFamily="49" charset="0"/>
              </a:rPr>
              <a:t>  </a:t>
            </a:r>
            <a:r>
              <a:rPr kumimoji="0" lang="de-DE" altLang="de-DE" b="0" i="0" u="none" strike="noStrike" cap="none" normalizeH="0" baseline="0" dirty="0">
                <a:ln>
                  <a:noFill/>
                </a:ln>
                <a:solidFill>
                  <a:srgbClr val="F8F8F2"/>
                </a:solidFill>
                <a:effectLst/>
                <a:latin typeface="Cascadia Code" panose="00000509000000000000" pitchFamily="49" charset="0"/>
              </a:rPr>
              <a:t>]]]]]].</a:t>
            </a:r>
            <a:r>
              <a:rPr kumimoji="0" lang="de-DE" altLang="de-DE" b="0" i="0" u="none" strike="noStrike" cap="none" normalizeH="0" baseline="0" dirty="0">
                <a:ln>
                  <a:noFill/>
                </a:ln>
                <a:solidFill>
                  <a:schemeClr val="tx1"/>
                </a:solidFill>
                <a:effectLst/>
                <a:latin typeface="Cascadia Code" panose="00000509000000000000" pitchFamily="49" charset="0"/>
              </a:rPr>
              <a:t> </a:t>
            </a:r>
          </a:p>
        </p:txBody>
      </p:sp>
      <p:sp>
        <p:nvSpPr>
          <p:cNvPr id="61" name="Rectangle 5">
            <a:extLst>
              <a:ext uri="{FF2B5EF4-FFF2-40B4-BE49-F238E27FC236}">
                <a16:creationId xmlns:a16="http://schemas.microsoft.com/office/drawing/2014/main" id="{EE3AB511-C6A8-4453-95D6-535842575488}"/>
              </a:ext>
            </a:extLst>
          </p:cNvPr>
          <p:cNvSpPr>
            <a:spLocks noChangeArrowheads="1"/>
          </p:cNvSpPr>
          <p:nvPr/>
        </p:nvSpPr>
        <p:spPr bwMode="auto">
          <a:xfrm>
            <a:off x="9890662" y="24363567"/>
            <a:ext cx="9498360" cy="4310786"/>
          </a:xfrm>
          <a:prstGeom prst="rect">
            <a:avLst/>
          </a:prstGeom>
          <a:solidFill>
            <a:schemeClr val="tx1">
              <a:lumMod val="85000"/>
              <a:lumOff val="15000"/>
            </a:schemeClr>
          </a:solidFill>
          <a:ln>
            <a:noFill/>
          </a:ln>
          <a:effectLst/>
        </p:spPr>
        <p:txBody>
          <a:bodyPr vert="horz" wrap="none" lIns="36000" tIns="36000" rIns="36000" bIns="3600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de-DE" altLang="de-DE" b="0" i="0" u="none" strike="noStrike" cap="none" normalizeH="0" baseline="0" dirty="0">
                <a:ln>
                  <a:noFill/>
                </a:ln>
                <a:solidFill>
                  <a:srgbClr val="F8F8F2"/>
                </a:solidFill>
                <a:effectLst/>
                <a:latin typeface="Cascadia Code" panose="00000509000000000000" pitchFamily="49" charset="0"/>
              </a:rPr>
              <a:t>&lt;http://alice.pod/share/policy&gt; </a:t>
            </a:r>
            <a:r>
              <a:rPr kumimoji="0" lang="de-DE" altLang="de-DE" b="0" i="0" u="none" strike="noStrike" cap="none" normalizeH="0" baseline="0" dirty="0">
                <a:ln>
                  <a:noFill/>
                </a:ln>
                <a:solidFill>
                  <a:srgbClr val="AE81FF"/>
                </a:solidFill>
                <a:effectLst/>
                <a:latin typeface="Cascadia Code" panose="00000509000000000000" pitchFamily="49" charset="0"/>
              </a:rPr>
              <a:t>a</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Policy</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permission</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target</a:t>
            </a:r>
            <a:r>
              <a:rPr kumimoji="0" lang="de-DE" altLang="de-DE" b="0" i="0" u="none" strike="noStrike" cap="none" normalizeH="0" baseline="0" dirty="0">
                <a:ln>
                  <a:noFill/>
                </a:ln>
                <a:solidFill>
                  <a:srgbClr val="F8F8F2"/>
                </a:solidFill>
                <a:effectLst/>
                <a:latin typeface="Cascadia Code" panose="00000509000000000000" pitchFamily="49" charset="0"/>
              </a:rPr>
              <a:t> &lt;http://alice.pod/share/photoAnnotations/&gt;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action</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acl:</a:t>
            </a:r>
            <a:r>
              <a:rPr kumimoji="0" lang="de-DE" altLang="de-DE" b="0" i="0" u="none" strike="noStrike" cap="none" normalizeH="0" baseline="0" dirty="0" err="1">
                <a:ln>
                  <a:noFill/>
                </a:ln>
                <a:solidFill>
                  <a:schemeClr val="bg1"/>
                </a:solidFill>
                <a:effectLst/>
                <a:latin typeface="Cascadia Code" panose="00000509000000000000" pitchFamily="49" charset="0"/>
              </a:rPr>
              <a:t>Read</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assignee</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a:ln>
                  <a:noFill/>
                </a:ln>
                <a:solidFill>
                  <a:srgbClr val="AE81FF"/>
                </a:solidFill>
                <a:effectLst/>
                <a:latin typeface="Cascadia Code" panose="00000509000000000000" pitchFamily="49" charset="0"/>
              </a:rPr>
              <a:t>a</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foaf:</a:t>
            </a:r>
            <a:r>
              <a:rPr kumimoji="0" lang="de-DE" altLang="de-DE" b="0" i="0" u="none" strike="noStrike" cap="none" normalizeH="0" baseline="0" dirty="0" err="1">
                <a:ln>
                  <a:noFill/>
                </a:ln>
                <a:solidFill>
                  <a:schemeClr val="bg1"/>
                </a:solidFill>
                <a:effectLst/>
                <a:latin typeface="Cascadia Code" panose="00000509000000000000" pitchFamily="49" charset="0"/>
              </a:rPr>
              <a:t>Agent</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source</a:t>
            </a:r>
            <a:r>
              <a:rPr kumimoji="0" lang="de-DE" altLang="de-DE" b="0" i="0" u="none" strike="noStrike" cap="none" normalizeH="0" baseline="0" dirty="0">
                <a:ln>
                  <a:noFill/>
                </a:ln>
                <a:solidFill>
                  <a:srgbClr val="F8F8F2"/>
                </a:solidFill>
                <a:effectLst/>
                <a:latin typeface="Cascadia Code" panose="00000509000000000000" pitchFamily="49" charset="0"/>
              </a:rPr>
              <a:t> &lt;https://alice.example.com/work-groups#Accounting&gt;;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odrl:</a:t>
            </a:r>
            <a:r>
              <a:rPr kumimoji="0" lang="de-DE" altLang="de-DE" b="0" i="0" u="none" strike="noStrike" cap="none" normalizeH="0" baseline="0" dirty="0" err="1">
                <a:ln>
                  <a:noFill/>
                </a:ln>
                <a:solidFill>
                  <a:schemeClr val="bg1"/>
                </a:solidFill>
                <a:effectLst/>
                <a:latin typeface="Cascadia Code" panose="00000509000000000000" pitchFamily="49" charset="0"/>
              </a:rPr>
              <a:t>refinement</a:t>
            </a:r>
            <a:r>
              <a:rPr kumimoji="0" lang="de-DE" altLang="de-DE" b="0" i="0" u="none" strike="noStrike" cap="none" normalizeH="0" baseline="0" dirty="0">
                <a:ln>
                  <a:noFill/>
                </a:ln>
                <a:solidFill>
                  <a:srgbClr val="F8F8F2"/>
                </a:solidFill>
                <a:effectLst/>
                <a:latin typeface="Cascadia Code" panose="00000509000000000000" pitchFamily="49" charset="0"/>
              </a:rPr>
              <a:t> [ </a:t>
            </a:r>
            <a:r>
              <a:rPr kumimoji="0" lang="de-DE" altLang="de-DE" b="0" i="0" u="none" strike="noStrike" cap="none" normalizeH="0" baseline="0" dirty="0">
                <a:ln>
                  <a:noFill/>
                </a:ln>
                <a:solidFill>
                  <a:srgbClr val="75715E"/>
                </a:solidFill>
                <a:effectLst/>
                <a:latin typeface="Cascadia Code" panose="00000509000000000000" pitchFamily="49" charset="0"/>
              </a:rPr>
              <a:t># </a:t>
            </a:r>
            <a:r>
              <a:rPr kumimoji="0" lang="de-DE" altLang="de-DE" b="0" i="0" u="none" strike="noStrike" cap="none" normalizeH="0" baseline="0" dirty="0" err="1">
                <a:ln>
                  <a:noFill/>
                </a:ln>
                <a:solidFill>
                  <a:srgbClr val="75715E"/>
                </a:solidFill>
                <a:effectLst/>
                <a:latin typeface="Cascadia Code" panose="00000509000000000000" pitchFamily="49" charset="0"/>
              </a:rPr>
              <a:t>refine</a:t>
            </a:r>
            <a:r>
              <a:rPr kumimoji="0" lang="de-DE" altLang="de-DE" b="0" i="0" u="none" strike="noStrike" cap="none" normalizeH="0" baseline="0" dirty="0">
                <a:ln>
                  <a:noFill/>
                </a:ln>
                <a:solidFill>
                  <a:srgbClr val="75715E"/>
                </a:solidFill>
                <a:effectLst/>
                <a:latin typeface="Cascadia Code" panose="00000509000000000000" pitchFamily="49" charset="0"/>
              </a:rPr>
              <a:t> </a:t>
            </a:r>
            <a:r>
              <a:rPr kumimoji="0" lang="de-DE" altLang="de-DE" b="0" i="0" u="none" strike="noStrike" cap="none" normalizeH="0" baseline="0" dirty="0" err="1">
                <a:ln>
                  <a:noFill/>
                </a:ln>
                <a:solidFill>
                  <a:srgbClr val="75715E"/>
                </a:solidFill>
                <a:effectLst/>
                <a:latin typeface="Cascadia Code" panose="00000509000000000000" pitchFamily="49" charset="0"/>
              </a:rPr>
              <a:t>the</a:t>
            </a:r>
            <a:r>
              <a:rPr kumimoji="0" lang="de-DE" altLang="de-DE" b="0" i="0" u="none" strike="noStrike" cap="none" normalizeH="0" baseline="0" dirty="0">
                <a:ln>
                  <a:noFill/>
                </a:ln>
                <a:solidFill>
                  <a:srgbClr val="75715E"/>
                </a:solidFill>
                <a:effectLst/>
                <a:latin typeface="Cascadia Code" panose="00000509000000000000" pitchFamily="49" charset="0"/>
              </a:rPr>
              <a:t> </a:t>
            </a:r>
            <a:r>
              <a:rPr kumimoji="0" lang="de-DE" altLang="de-DE" b="0" i="0" u="none" strike="noStrike" cap="none" normalizeH="0" baseline="0" dirty="0" err="1">
                <a:ln>
                  <a:noFill/>
                </a:ln>
                <a:solidFill>
                  <a:srgbClr val="75715E"/>
                </a:solidFill>
                <a:effectLst/>
                <a:latin typeface="Cascadia Code" panose="00000509000000000000" pitchFamily="49" charset="0"/>
              </a:rPr>
              <a:t>agent</a:t>
            </a:r>
            <a:r>
              <a:rPr kumimoji="0" lang="de-DE" altLang="de-DE"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a:ln>
                  <a:noFill/>
                </a:ln>
                <a:solidFill>
                  <a:srgbClr val="AE81FF"/>
                </a:solidFill>
                <a:effectLst/>
                <a:latin typeface="Cascadia Code" panose="00000509000000000000" pitchFamily="49" charset="0"/>
              </a:rPr>
              <a:t>a</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NodeShape</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property</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path</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foaf:</a:t>
            </a:r>
            <a:r>
              <a:rPr kumimoji="0" lang="de-DE" altLang="de-DE" b="0" i="0" u="none" strike="noStrike" cap="none" normalizeH="0" baseline="0" dirty="0" err="1">
                <a:ln>
                  <a:noFill/>
                </a:ln>
                <a:solidFill>
                  <a:schemeClr val="bg1"/>
                </a:solidFill>
                <a:effectLst/>
                <a:latin typeface="Cascadia Code" panose="00000509000000000000" pitchFamily="49" charset="0"/>
              </a:rPr>
              <a:t>interest</a:t>
            </a:r>
            <a:r>
              <a:rPr kumimoji="0" lang="de-DE" altLang="de-DE" b="0" i="0" u="none" strike="noStrike" cap="none" normalizeH="0" baseline="0" dirty="0">
                <a:ln>
                  <a:noFill/>
                </a:ln>
                <a:solidFill>
                  <a:srgbClr val="F8F8F2"/>
                </a:solidFill>
                <a:effectLst/>
                <a:latin typeface="Cascadia Code" panose="00000509000000000000" pitchFamily="49" charset="0"/>
              </a:rPr>
              <a:t> ;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minCount</a:t>
            </a:r>
            <a:r>
              <a:rPr kumimoji="0" lang="de-DE" altLang="de-DE" b="0" i="0" u="none" strike="noStrike" cap="none" normalizeH="0" baseline="0" dirty="0">
                <a:ln>
                  <a:noFill/>
                </a:ln>
                <a:solidFill>
                  <a:srgbClr val="F8F8F2"/>
                </a:solidFill>
                <a:effectLst/>
                <a:latin typeface="Cascadia Code" panose="00000509000000000000" pitchFamily="49" charset="0"/>
              </a:rPr>
              <a:t> </a:t>
            </a:r>
            <a:r>
              <a:rPr kumimoji="0" lang="de-DE" altLang="de-DE" b="0" i="0" u="none" strike="noStrike" cap="none" normalizeH="0" baseline="0" dirty="0">
                <a:ln>
                  <a:noFill/>
                </a:ln>
                <a:solidFill>
                  <a:srgbClr val="A6E22E"/>
                </a:solidFill>
                <a:effectLst/>
                <a:latin typeface="Cascadia Code" panose="00000509000000000000" pitchFamily="49" charset="0"/>
              </a:rPr>
              <a:t>1</a:t>
            </a:r>
            <a:r>
              <a:rPr kumimoji="0" lang="de-DE" altLang="de-DE"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dirty="0">
                <a:solidFill>
                  <a:srgbClr val="F8F8F2"/>
                </a:solidFill>
                <a:latin typeface="Cascadia Code" panose="00000509000000000000" pitchFamily="49" charset="0"/>
              </a:rPr>
              <a:t>          </a:t>
            </a:r>
            <a:r>
              <a:rPr kumimoji="0" lang="de-DE" altLang="de-DE" b="0" i="0" u="none" strike="noStrike" cap="none" normalizeH="0" baseline="0" dirty="0" err="1">
                <a:ln>
                  <a:noFill/>
                </a:ln>
                <a:solidFill>
                  <a:srgbClr val="F4BF75"/>
                </a:solidFill>
                <a:effectLst/>
                <a:latin typeface="Cascadia Code" panose="00000509000000000000" pitchFamily="49" charset="0"/>
              </a:rPr>
              <a:t>sh:</a:t>
            </a:r>
            <a:r>
              <a:rPr kumimoji="0" lang="de-DE" altLang="de-DE" b="0" i="0" u="none" strike="noStrike" cap="none" normalizeH="0" baseline="0" dirty="0" err="1">
                <a:ln>
                  <a:noFill/>
                </a:ln>
                <a:solidFill>
                  <a:schemeClr val="bg1"/>
                </a:solidFill>
                <a:effectLst/>
                <a:latin typeface="Cascadia Code" panose="00000509000000000000" pitchFamily="49" charset="0"/>
              </a:rPr>
              <a:t>hasValue</a:t>
            </a:r>
            <a:r>
              <a:rPr kumimoji="0" lang="de-DE" altLang="de-DE" b="0" i="0" u="none" strike="noStrike" cap="none" normalizeH="0" baseline="0" dirty="0">
                <a:ln>
                  <a:noFill/>
                </a:ln>
                <a:solidFill>
                  <a:srgbClr val="F8F8F2"/>
                </a:solidFill>
                <a:effectLst/>
                <a:latin typeface="Cascadia Code" panose="00000509000000000000" pitchFamily="49" charset="0"/>
              </a:rPr>
              <a:t> &lt;#</a:t>
            </a:r>
            <a:r>
              <a:rPr kumimoji="0" lang="de-DE" altLang="de-DE" b="0" i="0" u="none" strike="noStrike" cap="none" normalizeH="0" baseline="0" dirty="0" err="1">
                <a:ln>
                  <a:noFill/>
                </a:ln>
                <a:solidFill>
                  <a:srgbClr val="F8F8F2"/>
                </a:solidFill>
                <a:effectLst/>
                <a:latin typeface="Cascadia Code" panose="00000509000000000000" pitchFamily="49" charset="0"/>
              </a:rPr>
              <a:t>photography</a:t>
            </a:r>
            <a:r>
              <a:rPr kumimoji="0" lang="de-DE" altLang="de-DE" b="0" i="0" u="none" strike="noStrike" cap="none" normalizeH="0" baseline="0" dirty="0">
                <a:ln>
                  <a:noFill/>
                </a:ln>
                <a:solidFill>
                  <a:srgbClr val="F8F8F2"/>
                </a:solidFill>
                <a:effectLst/>
                <a:latin typeface="Cascadia Code" panose="00000509000000000000" pitchFamily="49" charset="0"/>
              </a:rPr>
              <a:t>&gt; ]]]] .</a:t>
            </a:r>
            <a:r>
              <a:rPr kumimoji="0" lang="de-DE" altLang="de-DE" b="0" i="0" u="none" strike="noStrike" cap="none" normalizeH="0" baseline="0" dirty="0">
                <a:ln>
                  <a:noFill/>
                </a:ln>
                <a:solidFill>
                  <a:schemeClr val="tx1"/>
                </a:solidFill>
                <a:effectLst/>
                <a:latin typeface="Cascadia Code" panose="00000509000000000000" pitchFamily="49" charset="0"/>
              </a:rPr>
              <a:t> </a:t>
            </a:r>
          </a:p>
        </p:txBody>
      </p:sp>
      <p:pic>
        <p:nvPicPr>
          <p:cNvPr id="65" name="Graphic 64">
            <a:extLst>
              <a:ext uri="{FF2B5EF4-FFF2-40B4-BE49-F238E27FC236}">
                <a16:creationId xmlns:a16="http://schemas.microsoft.com/office/drawing/2014/main" id="{C5642D18-3A90-44D9-B378-7C9149F433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1259" y="28765473"/>
            <a:ext cx="600440" cy="600440"/>
          </a:xfrm>
          <a:prstGeom prst="rect">
            <a:avLst/>
          </a:prstGeom>
        </p:spPr>
      </p:pic>
      <p:sp>
        <p:nvSpPr>
          <p:cNvPr id="66" name="Rectangle 198">
            <a:extLst>
              <a:ext uri="{FF2B5EF4-FFF2-40B4-BE49-F238E27FC236}">
                <a16:creationId xmlns:a16="http://schemas.microsoft.com/office/drawing/2014/main" id="{1B1C6E4F-68DC-42D6-A97A-CA65337604B3}"/>
              </a:ext>
            </a:extLst>
          </p:cNvPr>
          <p:cNvSpPr/>
          <p:nvPr/>
        </p:nvSpPr>
        <p:spPr>
          <a:xfrm>
            <a:off x="2205434" y="28850249"/>
            <a:ext cx="7622671" cy="430887"/>
          </a:xfrm>
          <a:prstGeom prst="rect">
            <a:avLst/>
          </a:prstGeom>
        </p:spPr>
        <p:txBody>
          <a:bodyPr wrap="square" lIns="0" tIns="0" rIns="0" bIns="0">
            <a:spAutoFit/>
          </a:bodyPr>
          <a:lstStyle/>
          <a:p>
            <a:pPr marL="0"/>
            <a:r>
              <a:rPr lang="en-US" sz="2800" b="1" i="1" dirty="0">
                <a:solidFill>
                  <a:srgbClr val="00646E"/>
                </a:solidFill>
                <a:latin typeface="Siemens Sans" pitchFamily="2" charset="0"/>
                <a:ea typeface="Open Sans" panose="020B0606030504020204" pitchFamily="34" charset="0"/>
                <a:cs typeface="Open Sans" panose="020B0606030504020204" pitchFamily="34" charset="0"/>
              </a:rPr>
              <a:t>Shape the resource </a:t>
            </a:r>
            <a:r>
              <a:rPr lang="en-US" sz="2800" b="1" i="1" dirty="0">
                <a:solidFill>
                  <a:srgbClr val="41AAAA"/>
                </a:solidFill>
                <a:latin typeface="Siemens Sans" pitchFamily="2" charset="0"/>
                <a:ea typeface="Open Sans" panose="020B0606030504020204" pitchFamily="34" charset="0"/>
                <a:cs typeface="Open Sans" panose="020B0606030504020204" pitchFamily="34" charset="0"/>
              </a:rPr>
              <a:t>that can be accessed</a:t>
            </a:r>
            <a:endParaRPr lang="en-US" sz="2800" b="1" i="1" spc="0" baseline="0" dirty="0">
              <a:solidFill>
                <a:srgbClr val="41AAAA"/>
              </a:solidFill>
              <a:latin typeface="Siemens Sans" pitchFamily="2" charset="0"/>
              <a:ea typeface="Open Sans" panose="020B0606030504020204" pitchFamily="34" charset="0"/>
              <a:cs typeface="Open Sans" panose="020B0606030504020204" pitchFamily="34" charset="0"/>
            </a:endParaRPr>
          </a:p>
        </p:txBody>
      </p:sp>
      <p:pic>
        <p:nvPicPr>
          <p:cNvPr id="67" name="Graphic 66">
            <a:extLst>
              <a:ext uri="{FF2B5EF4-FFF2-40B4-BE49-F238E27FC236}">
                <a16:creationId xmlns:a16="http://schemas.microsoft.com/office/drawing/2014/main" id="{984A24C4-0D27-44FC-AF29-C24B8FB9AE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26382" y="28795711"/>
            <a:ext cx="600440" cy="600440"/>
          </a:xfrm>
          <a:prstGeom prst="rect">
            <a:avLst/>
          </a:prstGeom>
        </p:spPr>
      </p:pic>
      <p:sp>
        <p:nvSpPr>
          <p:cNvPr id="68" name="Rectangle 198">
            <a:extLst>
              <a:ext uri="{FF2B5EF4-FFF2-40B4-BE49-F238E27FC236}">
                <a16:creationId xmlns:a16="http://schemas.microsoft.com/office/drawing/2014/main" id="{6BDA4AFA-D789-4E03-B9EF-0A3AFDB24945}"/>
              </a:ext>
            </a:extLst>
          </p:cNvPr>
          <p:cNvSpPr/>
          <p:nvPr/>
        </p:nvSpPr>
        <p:spPr>
          <a:xfrm>
            <a:off x="11190558" y="28850249"/>
            <a:ext cx="7893176" cy="430887"/>
          </a:xfrm>
          <a:prstGeom prst="rect">
            <a:avLst/>
          </a:prstGeom>
        </p:spPr>
        <p:txBody>
          <a:bodyPr wrap="square" lIns="0" tIns="0" rIns="0" bIns="0">
            <a:spAutoFit/>
          </a:bodyPr>
          <a:lstStyle/>
          <a:p>
            <a:pPr marL="0"/>
            <a:r>
              <a:rPr lang="en-US" sz="2800" b="1" i="1" dirty="0">
                <a:solidFill>
                  <a:srgbClr val="00646E"/>
                </a:solidFill>
                <a:latin typeface="Siemens Sans" pitchFamily="2" charset="0"/>
                <a:ea typeface="Open Sans" panose="020B0606030504020204" pitchFamily="34" charset="0"/>
                <a:cs typeface="Open Sans" panose="020B0606030504020204" pitchFamily="34" charset="0"/>
              </a:rPr>
              <a:t>Shape the agents/party </a:t>
            </a:r>
            <a:r>
              <a:rPr lang="en-US" sz="2800" b="1" i="1" dirty="0">
                <a:solidFill>
                  <a:srgbClr val="41AAAA"/>
                </a:solidFill>
                <a:latin typeface="Siemens Sans" pitchFamily="2" charset="0"/>
                <a:ea typeface="Open Sans" panose="020B0606030504020204" pitchFamily="34" charset="0"/>
                <a:cs typeface="Open Sans" panose="020B0606030504020204" pitchFamily="34" charset="0"/>
              </a:rPr>
              <a:t>the policy applies to</a:t>
            </a:r>
            <a:endParaRPr lang="en-US" sz="2800" b="1" i="1" spc="0" baseline="0" dirty="0">
              <a:solidFill>
                <a:srgbClr val="41AAAA"/>
              </a:solidFill>
              <a:latin typeface="Siemens Sans" pitchFamily="2" charset="0"/>
              <a:ea typeface="Open Sans" panose="020B0606030504020204" pitchFamily="34" charset="0"/>
              <a:cs typeface="Open Sans" panose="020B0606030504020204" pitchFamily="34" charset="0"/>
            </a:endParaRPr>
          </a:p>
        </p:txBody>
      </p:sp>
      <p:pic>
        <p:nvPicPr>
          <p:cNvPr id="69" name="Graphic 68">
            <a:extLst>
              <a:ext uri="{FF2B5EF4-FFF2-40B4-BE49-F238E27FC236}">
                <a16:creationId xmlns:a16="http://schemas.microsoft.com/office/drawing/2014/main" id="{BB324781-028D-47EC-B8E7-C6B2F932F6D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124389" y="28795711"/>
            <a:ext cx="600440" cy="600440"/>
          </a:xfrm>
          <a:prstGeom prst="rect">
            <a:avLst/>
          </a:prstGeom>
        </p:spPr>
      </p:pic>
      <p:sp>
        <p:nvSpPr>
          <p:cNvPr id="70" name="Rectangle 198">
            <a:extLst>
              <a:ext uri="{FF2B5EF4-FFF2-40B4-BE49-F238E27FC236}">
                <a16:creationId xmlns:a16="http://schemas.microsoft.com/office/drawing/2014/main" id="{DA8F25E1-9928-4D41-9054-128EB825A153}"/>
              </a:ext>
            </a:extLst>
          </p:cNvPr>
          <p:cNvSpPr/>
          <p:nvPr/>
        </p:nvSpPr>
        <p:spPr>
          <a:xfrm>
            <a:off x="20888564" y="28850249"/>
            <a:ext cx="8441847" cy="861774"/>
          </a:xfrm>
          <a:prstGeom prst="rect">
            <a:avLst/>
          </a:prstGeom>
        </p:spPr>
        <p:txBody>
          <a:bodyPr wrap="square" lIns="0" tIns="0" rIns="0" bIns="0">
            <a:spAutoFit/>
          </a:bodyPr>
          <a:lstStyle/>
          <a:p>
            <a:pPr marL="0"/>
            <a:r>
              <a:rPr lang="en-US" sz="2800" b="1" i="1" dirty="0">
                <a:solidFill>
                  <a:srgbClr val="00646E"/>
                </a:solidFill>
                <a:latin typeface="Siemens Sans" pitchFamily="2" charset="0"/>
                <a:ea typeface="Open Sans" panose="020B0606030504020204" pitchFamily="34" charset="0"/>
                <a:cs typeface="Open Sans" panose="020B0606030504020204" pitchFamily="34" charset="0"/>
              </a:rPr>
              <a:t>Shape the action/mode </a:t>
            </a:r>
            <a:r>
              <a:rPr lang="en-US" sz="2800" b="1" i="1" dirty="0">
                <a:solidFill>
                  <a:srgbClr val="41AAAA"/>
                </a:solidFill>
                <a:latin typeface="Siemens Sans" pitchFamily="2" charset="0"/>
                <a:ea typeface="Open Sans" panose="020B0606030504020204" pitchFamily="34" charset="0"/>
                <a:cs typeface="Open Sans" panose="020B0606030504020204" pitchFamily="34" charset="0"/>
              </a:rPr>
              <a:t>that can be performed on the data</a:t>
            </a:r>
            <a:endParaRPr lang="en-US" sz="2800" b="1" i="1" spc="0" baseline="0" dirty="0">
              <a:solidFill>
                <a:srgbClr val="41AAAA"/>
              </a:solidFill>
              <a:latin typeface="Siemens Sans" pitchFamily="2"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1940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84430F8E-014D-449C-938B-7DA1A9A5E10C}"/>
              </a:ext>
            </a:extLst>
          </p:cNvPr>
          <p:cNvSpPr>
            <a:spLocks noChangeArrowheads="1"/>
          </p:cNvSpPr>
          <p:nvPr/>
        </p:nvSpPr>
        <p:spPr bwMode="auto">
          <a:xfrm>
            <a:off x="6174593" y="7190147"/>
            <a:ext cx="12679753" cy="22012180"/>
          </a:xfrm>
          <a:prstGeom prst="rect">
            <a:avLst/>
          </a:prstGeom>
          <a:solidFill>
            <a:schemeClr val="tx1">
              <a:lumMod val="85000"/>
              <a:lumOff val="15000"/>
            </a:schemeClr>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de-DE" altLang="de-DE" sz="2400" b="0" i="0" u="none" strike="noStrike" cap="none" normalizeH="0" baseline="0" dirty="0">
                <a:ln>
                  <a:noFill/>
                </a:ln>
                <a:solidFill>
                  <a:srgbClr val="FD971F"/>
                </a:solidFill>
                <a:effectLst/>
                <a:latin typeface="Cascadia Code" panose="00000509000000000000" pitchFamily="49" charset="0"/>
              </a:rPr>
              <a:t>@</a:t>
            </a:r>
            <a:r>
              <a:rPr kumimoji="0" lang="de-DE" altLang="de-DE" sz="2400" b="0" i="0" u="none" strike="noStrike" cap="none" normalizeH="0" baseline="0" dirty="0" err="1">
                <a:ln>
                  <a:noFill/>
                </a:ln>
                <a:solidFill>
                  <a:srgbClr val="FD971F"/>
                </a:solidFill>
                <a:effectLst/>
                <a:latin typeface="Cascadia Code" panose="00000509000000000000" pitchFamily="49" charset="0"/>
              </a:rPr>
              <a:t>prefix</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acl</a:t>
            </a:r>
            <a:r>
              <a:rPr kumimoji="0" lang="de-DE" altLang="de-DE" sz="2400" b="0" i="0" u="none" strike="noStrike" cap="none" normalizeH="0" baseline="0" dirty="0">
                <a:ln>
                  <a:noFill/>
                </a:ln>
                <a:solidFill>
                  <a:srgbClr val="F4BF75"/>
                </a:solidFill>
                <a:effectLst/>
                <a:latin typeface="Cascadia Code" panose="00000509000000000000" pitchFamily="49" charset="0"/>
              </a:rPr>
              <a:t>:</a:t>
            </a:r>
            <a:r>
              <a:rPr kumimoji="0" lang="de-DE" altLang="de-DE" sz="2400" b="0" i="0" u="none" strike="noStrike" cap="none" normalizeH="0" baseline="0" dirty="0">
                <a:ln>
                  <a:noFill/>
                </a:ln>
                <a:solidFill>
                  <a:srgbClr val="F8F8F2"/>
                </a:solidFill>
                <a:effectLst/>
                <a:latin typeface="Cascadia Code" panose="00000509000000000000" pitchFamily="49" charset="0"/>
              </a:rPr>
              <a:t> &lt;http://www.w3.org/ns/auth/acl#&gt; . </a:t>
            </a:r>
            <a:br>
              <a:rPr kumimoji="0" lang="de-DE" altLang="de-DE" sz="2400" b="0" i="0" u="none" strike="noStrike" cap="none" normalizeH="0" baseline="0" dirty="0">
                <a:ln>
                  <a:noFill/>
                </a:ln>
                <a:solidFill>
                  <a:srgbClr val="F8F8F2"/>
                </a:solidFill>
                <a:effectLst/>
                <a:latin typeface="Cascadia Code" panose="00000509000000000000" pitchFamily="49" charset="0"/>
              </a:rPr>
            </a:br>
            <a:r>
              <a:rPr kumimoji="0" lang="de-DE" altLang="de-DE" sz="2400" b="0" i="0" u="none" strike="noStrike" cap="none" normalizeH="0" baseline="0" dirty="0">
                <a:ln>
                  <a:noFill/>
                </a:ln>
                <a:solidFill>
                  <a:srgbClr val="FD971F"/>
                </a:solidFill>
                <a:effectLst/>
                <a:latin typeface="Cascadia Code" panose="00000509000000000000" pitchFamily="49" charset="0"/>
              </a:rPr>
              <a:t>@</a:t>
            </a:r>
            <a:r>
              <a:rPr kumimoji="0" lang="de-DE" altLang="de-DE" sz="2400" b="0" i="0" u="none" strike="noStrike" cap="none" normalizeH="0" baseline="0" dirty="0" err="1">
                <a:ln>
                  <a:noFill/>
                </a:ln>
                <a:solidFill>
                  <a:srgbClr val="FD971F"/>
                </a:solidFill>
                <a:effectLst/>
                <a:latin typeface="Cascadia Code" panose="00000509000000000000" pitchFamily="49" charset="0"/>
              </a:rPr>
              <a:t>prefix</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a:ln>
                  <a:noFill/>
                </a:ln>
                <a:solidFill>
                  <a:srgbClr val="F4BF75"/>
                </a:solidFill>
                <a:effectLst/>
                <a:latin typeface="Cascadia Code" panose="00000509000000000000" pitchFamily="49" charset="0"/>
              </a:rPr>
              <a:t>:</a:t>
            </a:r>
            <a:r>
              <a:rPr kumimoji="0" lang="de-DE" altLang="de-DE" sz="2400" b="0" i="0" u="none" strike="noStrike" cap="none" normalizeH="0" baseline="0" dirty="0">
                <a:ln>
                  <a:noFill/>
                </a:ln>
                <a:solidFill>
                  <a:srgbClr val="F8F8F2"/>
                </a:solidFill>
                <a:effectLst/>
                <a:latin typeface="Cascadia Code" panose="00000509000000000000" pitchFamily="49" charset="0"/>
              </a:rPr>
              <a:t> &lt;http://www.w3.org/ns/odrl/2/&gt; . </a:t>
            </a:r>
            <a:br>
              <a:rPr kumimoji="0" lang="de-DE" altLang="de-DE" sz="2400" b="0" i="0" u="none" strike="noStrike" cap="none" normalizeH="0" baseline="0" dirty="0">
                <a:ln>
                  <a:noFill/>
                </a:ln>
                <a:solidFill>
                  <a:srgbClr val="F8F8F2"/>
                </a:solidFill>
                <a:effectLst/>
                <a:latin typeface="Cascadia Code" panose="00000509000000000000" pitchFamily="49" charset="0"/>
              </a:rPr>
            </a:br>
            <a:r>
              <a:rPr kumimoji="0" lang="de-DE" altLang="de-DE" sz="2400" b="0" i="0" u="none" strike="noStrike" cap="none" normalizeH="0" baseline="0" dirty="0">
                <a:ln>
                  <a:noFill/>
                </a:ln>
                <a:solidFill>
                  <a:srgbClr val="FD971F"/>
                </a:solidFill>
                <a:effectLst/>
                <a:latin typeface="Cascadia Code" panose="00000509000000000000" pitchFamily="49" charset="0"/>
              </a:rPr>
              <a:t>@</a:t>
            </a:r>
            <a:r>
              <a:rPr kumimoji="0" lang="de-DE" altLang="de-DE" sz="2400" b="0" i="0" u="none" strike="noStrike" cap="none" normalizeH="0" baseline="0" dirty="0" err="1">
                <a:ln>
                  <a:noFill/>
                </a:ln>
                <a:solidFill>
                  <a:srgbClr val="FD971F"/>
                </a:solidFill>
                <a:effectLst/>
                <a:latin typeface="Cascadia Code" panose="00000509000000000000" pitchFamily="49" charset="0"/>
              </a:rPr>
              <a:t>prefix</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rdf</a:t>
            </a:r>
            <a:r>
              <a:rPr kumimoji="0" lang="de-DE" altLang="de-DE" sz="2400" b="0" i="0" u="none" strike="noStrike" cap="none" normalizeH="0" baseline="0" dirty="0">
                <a:ln>
                  <a:noFill/>
                </a:ln>
                <a:solidFill>
                  <a:srgbClr val="F4BF75"/>
                </a:solidFill>
                <a:effectLst/>
                <a:latin typeface="Cascadia Code" panose="00000509000000000000" pitchFamily="49" charset="0"/>
              </a:rPr>
              <a:t>:</a:t>
            </a:r>
            <a:r>
              <a:rPr kumimoji="0" lang="de-DE" altLang="de-DE" sz="2400" b="0" i="0" u="none" strike="noStrike" cap="none" normalizeH="0" baseline="0" dirty="0">
                <a:ln>
                  <a:noFill/>
                </a:ln>
                <a:solidFill>
                  <a:srgbClr val="F8F8F2"/>
                </a:solidFill>
                <a:effectLst/>
                <a:latin typeface="Cascadia Code" panose="00000509000000000000" pitchFamily="49" charset="0"/>
              </a:rPr>
              <a:t> &lt;http://www.w3.org/1999/02/22-rdf-syntax-ns#&gt; . </a:t>
            </a:r>
            <a:br>
              <a:rPr kumimoji="0" lang="de-DE" altLang="de-DE" sz="2400" b="0" i="0" u="none" strike="noStrike" cap="none" normalizeH="0" baseline="0" dirty="0">
                <a:ln>
                  <a:noFill/>
                </a:ln>
                <a:solidFill>
                  <a:srgbClr val="F8F8F2"/>
                </a:solidFill>
                <a:effectLst/>
                <a:latin typeface="Cascadia Code" panose="00000509000000000000" pitchFamily="49" charset="0"/>
              </a:rPr>
            </a:br>
            <a:r>
              <a:rPr kumimoji="0" lang="de-DE" altLang="de-DE" sz="2400" b="0" i="0" u="none" strike="noStrike" cap="none" normalizeH="0" baseline="0" dirty="0">
                <a:ln>
                  <a:noFill/>
                </a:ln>
                <a:solidFill>
                  <a:srgbClr val="FD971F"/>
                </a:solidFill>
                <a:effectLst/>
                <a:latin typeface="Cascadia Code" panose="00000509000000000000" pitchFamily="49" charset="0"/>
              </a:rPr>
              <a:t>@</a:t>
            </a:r>
            <a:r>
              <a:rPr kumimoji="0" lang="de-DE" altLang="de-DE" sz="2400" b="0" i="0" u="none" strike="noStrike" cap="none" normalizeH="0" baseline="0" dirty="0" err="1">
                <a:ln>
                  <a:noFill/>
                </a:ln>
                <a:solidFill>
                  <a:srgbClr val="FD971F"/>
                </a:solidFill>
                <a:effectLst/>
                <a:latin typeface="Cascadia Code" panose="00000509000000000000" pitchFamily="49" charset="0"/>
              </a:rPr>
              <a:t>prefix</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rdfs</a:t>
            </a:r>
            <a:r>
              <a:rPr kumimoji="0" lang="de-DE" altLang="de-DE" sz="2400" b="0" i="0" u="none" strike="noStrike" cap="none" normalizeH="0" baseline="0" dirty="0">
                <a:ln>
                  <a:noFill/>
                </a:ln>
                <a:solidFill>
                  <a:srgbClr val="F4BF75"/>
                </a:solidFill>
                <a:effectLst/>
                <a:latin typeface="Cascadia Code" panose="00000509000000000000" pitchFamily="49" charset="0"/>
              </a:rPr>
              <a:t>:</a:t>
            </a:r>
            <a:r>
              <a:rPr kumimoji="0" lang="de-DE" altLang="de-DE" sz="2400" b="0" i="0" u="none" strike="noStrike" cap="none" normalizeH="0" baseline="0" dirty="0">
                <a:ln>
                  <a:noFill/>
                </a:ln>
                <a:solidFill>
                  <a:srgbClr val="F8F8F2"/>
                </a:solidFill>
                <a:effectLst/>
                <a:latin typeface="Cascadia Code" panose="00000509000000000000" pitchFamily="49" charset="0"/>
              </a:rPr>
              <a:t> &lt;http://www.w3.org/2000/01/rdf-schema#&gt; . </a:t>
            </a:r>
            <a:br>
              <a:rPr kumimoji="0" lang="de-DE" altLang="de-DE" sz="2400" b="0" i="0" u="none" strike="noStrike" cap="none" normalizeH="0" baseline="0" dirty="0">
                <a:ln>
                  <a:noFill/>
                </a:ln>
                <a:solidFill>
                  <a:srgbClr val="F8F8F2"/>
                </a:solidFill>
                <a:effectLst/>
                <a:latin typeface="Cascadia Code" panose="00000509000000000000" pitchFamily="49" charset="0"/>
              </a:rPr>
            </a:br>
            <a:r>
              <a:rPr kumimoji="0" lang="de-DE" altLang="de-DE" sz="2400" b="0" i="0" u="none" strike="noStrike" cap="none" normalizeH="0" baseline="0" dirty="0">
                <a:ln>
                  <a:noFill/>
                </a:ln>
                <a:solidFill>
                  <a:srgbClr val="FD971F"/>
                </a:solidFill>
                <a:effectLst/>
                <a:latin typeface="Cascadia Code" panose="00000509000000000000" pitchFamily="49" charset="0"/>
              </a:rPr>
              <a:t>@</a:t>
            </a:r>
            <a:r>
              <a:rPr kumimoji="0" lang="de-DE" altLang="de-DE" sz="2400" b="0" i="0" u="none" strike="noStrike" cap="none" normalizeH="0" baseline="0" dirty="0" err="1">
                <a:ln>
                  <a:noFill/>
                </a:ln>
                <a:solidFill>
                  <a:srgbClr val="FD971F"/>
                </a:solidFill>
                <a:effectLst/>
                <a:latin typeface="Cascadia Code" panose="00000509000000000000" pitchFamily="49" charset="0"/>
              </a:rPr>
              <a:t>prefix</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a:ln>
                  <a:noFill/>
                </a:ln>
                <a:solidFill>
                  <a:srgbClr val="F4BF75"/>
                </a:solidFill>
                <a:effectLst/>
                <a:latin typeface="Cascadia Code" panose="00000509000000000000" pitchFamily="49" charset="0"/>
              </a:rPr>
              <a:t>sh:</a:t>
            </a:r>
            <a:r>
              <a:rPr kumimoji="0" lang="de-DE" altLang="de-DE" sz="2400" b="0" i="0" u="none" strike="noStrike" cap="none" normalizeH="0" baseline="0" dirty="0">
                <a:ln>
                  <a:noFill/>
                </a:ln>
                <a:solidFill>
                  <a:srgbClr val="F8F8F2"/>
                </a:solidFill>
                <a:effectLst/>
                <a:latin typeface="Cascadia Code" panose="00000509000000000000" pitchFamily="49" charset="0"/>
              </a:rPr>
              <a:t> &lt;http://www.w3.org/ns/shacl#&gt; . </a:t>
            </a:r>
          </a:p>
          <a:p>
            <a:pPr marL="0" marR="0" lvl="0" indent="0" algn="l" defTabSz="914400" rtl="0" eaLnBrk="0" fontAlgn="base" latinLnBrk="0" hangingPunct="0">
              <a:lnSpc>
                <a:spcPct val="100000"/>
              </a:lnSpc>
              <a:spcBef>
                <a:spcPct val="30000"/>
              </a:spcBef>
              <a:spcAft>
                <a:spcPct val="0"/>
              </a:spcAft>
              <a:buClrTx/>
              <a:buSzTx/>
              <a:buFontTx/>
              <a:buNone/>
              <a:tabLst/>
            </a:pPr>
            <a:endParaRPr lang="de-DE" altLang="de-DE" sz="2400" dirty="0">
              <a:solidFill>
                <a:srgbClr val="F8F8F2"/>
              </a:solidFill>
              <a:latin typeface="Cascadia Code" panose="00000509000000000000"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de-DE" altLang="de-DE" sz="2400" b="0" i="0" u="none" strike="noStrike" cap="none" normalizeH="0" baseline="0" dirty="0">
                <a:ln>
                  <a:noFill/>
                </a:ln>
                <a:solidFill>
                  <a:srgbClr val="F8F8F2"/>
                </a:solidFill>
                <a:effectLst/>
                <a:latin typeface="Cascadia Code" panose="00000509000000000000" pitchFamily="49" charset="0"/>
              </a:rPr>
              <a:t>&lt;http://alice.pod/share/policy&gt; </a:t>
            </a:r>
            <a:r>
              <a:rPr kumimoji="0" lang="de-DE" altLang="de-DE" sz="2400" b="0" i="0" u="none" strike="noStrike" cap="none" normalizeH="0" baseline="0" dirty="0">
                <a:ln>
                  <a:noFill/>
                </a:ln>
                <a:solidFill>
                  <a:srgbClr val="AE81FF"/>
                </a:solidFill>
                <a:effectLst/>
                <a:latin typeface="Cascadia Code" panose="00000509000000000000" pitchFamily="49" charset="0"/>
              </a:rPr>
              <a:t>a</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Policy</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conflict</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perm</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prohibition</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target</a:t>
            </a:r>
            <a:r>
              <a:rPr kumimoji="0" lang="de-DE" altLang="de-DE" sz="2400" b="0" i="0" u="none" strike="noStrike" cap="none" normalizeH="0" baseline="0" dirty="0">
                <a:ln>
                  <a:noFill/>
                </a:ln>
                <a:solidFill>
                  <a:srgbClr val="F8F8F2"/>
                </a:solidFill>
                <a:effectLst/>
                <a:latin typeface="Cascadia Code" panose="00000509000000000000" pitchFamily="49" charset="0"/>
              </a:rPr>
              <a:t> &lt;http://alice.pod/share/photoAnnotations/&gt;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action</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use</a:t>
            </a:r>
            <a:r>
              <a:rPr kumimoji="0" lang="de-DE" altLang="de-DE" sz="2400" b="0" i="0" u="none" strike="noStrike" cap="none" normalizeH="0" baseline="0" dirty="0">
                <a:ln>
                  <a:noFill/>
                </a:ln>
                <a:solidFill>
                  <a:schemeClr val="tx1"/>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chemeClr val="tx1"/>
                </a:solidFill>
                <a:latin typeface="Cascadia Code" panose="00000509000000000000" pitchFamily="49" charset="0"/>
              </a:rPr>
              <a:t>  </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permission</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target</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AE81FF"/>
                </a:solidFill>
                <a:effectLst/>
                <a:latin typeface="Cascadia Code" panose="00000509000000000000" pitchFamily="49" charset="0"/>
              </a:rPr>
              <a:t>a</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AssetCollection</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source</a:t>
            </a:r>
            <a:r>
              <a:rPr kumimoji="0" lang="de-DE" altLang="de-DE" sz="2400" b="0" i="0" u="none" strike="noStrike" cap="none" normalizeH="0" baseline="0" dirty="0">
                <a:ln>
                  <a:noFill/>
                </a:ln>
                <a:solidFill>
                  <a:srgbClr val="F8F8F2"/>
                </a:solidFill>
                <a:effectLst/>
                <a:latin typeface="Cascadia Code" panose="00000509000000000000" pitchFamily="49" charset="0"/>
              </a:rPr>
              <a:t> &lt;https://alice.databox.me/docs/file1&gt;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refinement</a:t>
            </a:r>
            <a:r>
              <a:rPr kumimoji="0" lang="de-DE" altLang="de-DE" sz="2400" b="0" i="0" u="none" strike="noStrike" cap="none" normalizeH="0" baseline="0" dirty="0">
                <a:ln>
                  <a:noFill/>
                </a:ln>
                <a:solidFill>
                  <a:srgbClr val="F8F8F2"/>
                </a:solidFill>
                <a:effectLst/>
                <a:latin typeface="Cascadia Code" panose="00000509000000000000" pitchFamily="49" charset="0"/>
              </a:rPr>
              <a:t> [ </a:t>
            </a:r>
            <a:r>
              <a:rPr kumimoji="0" lang="de-DE" altLang="de-DE" sz="2400" b="0" i="0" u="none" strike="noStrike" cap="none" normalizeH="0" baseline="0" dirty="0">
                <a:ln>
                  <a:noFill/>
                </a:ln>
                <a:solidFill>
                  <a:srgbClr val="75715E"/>
                </a:solidFill>
                <a:effectLst/>
                <a:latin typeface="Cascadia Code" panose="00000509000000000000" pitchFamily="49" charset="0"/>
              </a:rPr>
              <a:t># </a:t>
            </a:r>
            <a:r>
              <a:rPr kumimoji="0" lang="de-DE" altLang="de-DE" sz="2400" b="0" i="0" u="none" strike="noStrike" cap="none" normalizeH="0" baseline="0" dirty="0" err="1">
                <a:ln>
                  <a:noFill/>
                </a:ln>
                <a:solidFill>
                  <a:srgbClr val="75715E"/>
                </a:solidFill>
                <a:effectLst/>
                <a:latin typeface="Cascadia Code" panose="00000509000000000000" pitchFamily="49" charset="0"/>
              </a:rPr>
              <a:t>refine</a:t>
            </a:r>
            <a:r>
              <a:rPr kumimoji="0" lang="de-DE" altLang="de-DE" sz="2400" b="0" i="0" u="none" strike="noStrike" cap="none" normalizeH="0" baseline="0" dirty="0">
                <a:ln>
                  <a:noFill/>
                </a:ln>
                <a:solidFill>
                  <a:srgbClr val="75715E"/>
                </a:solidFill>
                <a:effectLst/>
                <a:latin typeface="Cascadia Code" panose="00000509000000000000" pitchFamily="49" charset="0"/>
              </a:rPr>
              <a:t> </a:t>
            </a:r>
            <a:r>
              <a:rPr kumimoji="0" lang="de-DE" altLang="de-DE" sz="2400" b="0" i="0" u="none" strike="noStrike" cap="none" normalizeH="0" baseline="0" dirty="0" err="1">
                <a:ln>
                  <a:noFill/>
                </a:ln>
                <a:solidFill>
                  <a:srgbClr val="75715E"/>
                </a:solidFill>
                <a:effectLst/>
                <a:latin typeface="Cascadia Code" panose="00000509000000000000" pitchFamily="49" charset="0"/>
              </a:rPr>
              <a:t>the</a:t>
            </a:r>
            <a:r>
              <a:rPr kumimoji="0" lang="de-DE" altLang="de-DE" sz="2400" b="0" i="0" u="none" strike="noStrike" cap="none" normalizeH="0" baseline="0" dirty="0">
                <a:ln>
                  <a:noFill/>
                </a:ln>
                <a:solidFill>
                  <a:srgbClr val="75715E"/>
                </a:solidFill>
                <a:effectLst/>
                <a:latin typeface="Cascadia Code" panose="00000509000000000000" pitchFamily="49" charset="0"/>
              </a:rPr>
              <a:t> </a:t>
            </a:r>
            <a:r>
              <a:rPr kumimoji="0" lang="de-DE" altLang="de-DE" sz="2400" b="0" i="0" u="none" strike="noStrike" cap="none" normalizeH="0" baseline="0" dirty="0" err="1">
                <a:ln>
                  <a:noFill/>
                </a:ln>
                <a:solidFill>
                  <a:srgbClr val="75715E"/>
                </a:solidFill>
                <a:effectLst/>
                <a:latin typeface="Cascadia Code" panose="00000509000000000000" pitchFamily="49" charset="0"/>
              </a:rPr>
              <a:t>asset</a:t>
            </a:r>
            <a:r>
              <a:rPr kumimoji="0" lang="de-DE" altLang="de-DE" sz="2400" b="0" i="0" u="none" strike="noStrike" cap="none" normalizeH="0" baseline="0" dirty="0">
                <a:ln>
                  <a:noFill/>
                </a:ln>
                <a:solidFill>
                  <a:srgbClr val="75715E"/>
                </a:solidFill>
                <a:effectLst/>
                <a:latin typeface="Cascadia Code" panose="00000509000000000000" pitchFamily="49" charset="0"/>
              </a:rPr>
              <a:t>/</a:t>
            </a:r>
            <a:r>
              <a:rPr kumimoji="0" lang="de-DE" altLang="de-DE" sz="2400" b="0" i="0" u="none" strike="noStrike" cap="none" normalizeH="0" baseline="0" dirty="0" err="1">
                <a:ln>
                  <a:noFill/>
                </a:ln>
                <a:solidFill>
                  <a:srgbClr val="75715E"/>
                </a:solidFill>
                <a:effectLst/>
                <a:latin typeface="Cascadia Code" panose="00000509000000000000" pitchFamily="49" charset="0"/>
              </a:rPr>
              <a:t>resource</a:t>
            </a:r>
            <a:r>
              <a:rPr kumimoji="0" lang="de-DE" altLang="de-DE" sz="2400"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AE81FF"/>
                </a:solidFill>
                <a:effectLst/>
                <a:latin typeface="Cascadia Code" panose="00000509000000000000" pitchFamily="49" charset="0"/>
              </a:rPr>
              <a:t>a</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sh:</a:t>
            </a:r>
            <a:r>
              <a:rPr kumimoji="0" lang="de-DE" altLang="de-DE" sz="2400" b="0" i="0" u="none" strike="noStrike" cap="none" normalizeH="0" baseline="0" dirty="0" err="1">
                <a:ln>
                  <a:noFill/>
                </a:ln>
                <a:solidFill>
                  <a:schemeClr val="bg1"/>
                </a:solidFill>
                <a:effectLst/>
                <a:latin typeface="Cascadia Code" panose="00000509000000000000" pitchFamily="49" charset="0"/>
              </a:rPr>
              <a:t>NodeShape</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sh:</a:t>
            </a:r>
            <a:r>
              <a:rPr kumimoji="0" lang="de-DE" altLang="de-DE" sz="2400" b="0" i="0" u="none" strike="noStrike" cap="none" normalizeH="0" baseline="0" dirty="0" err="1">
                <a:ln>
                  <a:noFill/>
                </a:ln>
                <a:solidFill>
                  <a:schemeClr val="bg1"/>
                </a:solidFill>
                <a:effectLst/>
                <a:latin typeface="Cascadia Code" panose="00000509000000000000" pitchFamily="49" charset="0"/>
              </a:rPr>
              <a:t>pattern</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a:ln>
                  <a:noFill/>
                </a:ln>
                <a:solidFill>
                  <a:srgbClr val="A6E22E"/>
                </a:solidFill>
                <a:effectLst/>
                <a:latin typeface="Cascadia Code" panose="00000509000000000000" pitchFamily="49" charset="0"/>
              </a:rPr>
              <a:t>"</a:t>
            </a:r>
            <a:r>
              <a:rPr kumimoji="0" lang="de-DE" altLang="de-DE" sz="2400" b="0" i="0" u="none" strike="noStrike" cap="none" normalizeH="0" baseline="0" dirty="0" err="1">
                <a:ln>
                  <a:noFill/>
                </a:ln>
                <a:solidFill>
                  <a:srgbClr val="A6E22E"/>
                </a:solidFill>
                <a:effectLst/>
                <a:latin typeface="Cascadia Code" panose="00000509000000000000" pitchFamily="49" charset="0"/>
              </a:rPr>
              <a:t>public</a:t>
            </a:r>
            <a:r>
              <a:rPr kumimoji="0" lang="de-DE" altLang="de-DE" sz="2400" b="0" i="0" u="none" strike="noStrike" cap="none" normalizeH="0" baseline="0" dirty="0">
                <a:ln>
                  <a:noFill/>
                </a:ln>
                <a:solidFill>
                  <a:srgbClr val="A6E22E"/>
                </a:solidFill>
                <a:effectLst/>
                <a:latin typeface="Cascadia Code" panose="00000509000000000000" pitchFamily="49" charset="0"/>
              </a:rPr>
              <a:t>"</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sh:</a:t>
            </a:r>
            <a:r>
              <a:rPr kumimoji="0" lang="de-DE" altLang="de-DE" sz="2400" b="0" i="0" u="none" strike="noStrike" cap="none" normalizeH="0" baseline="0" dirty="0" err="1">
                <a:ln>
                  <a:noFill/>
                </a:ln>
                <a:solidFill>
                  <a:schemeClr val="bg1"/>
                </a:solidFill>
                <a:effectLst/>
                <a:latin typeface="Cascadia Code" panose="00000509000000000000" pitchFamily="49" charset="0"/>
              </a:rPr>
              <a:t>flags</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a:ln>
                  <a:noFill/>
                </a:ln>
                <a:solidFill>
                  <a:srgbClr val="A6E22E"/>
                </a:solidFill>
                <a:effectLst/>
                <a:latin typeface="Cascadia Code" panose="00000509000000000000" pitchFamily="49" charset="0"/>
              </a:rPr>
              <a:t>"i"</a:t>
            </a:r>
            <a:r>
              <a:rPr kumimoji="0" lang="de-DE" altLang="de-DE" sz="2400"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action</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acl:</a:t>
            </a:r>
            <a:r>
              <a:rPr kumimoji="0" lang="de-DE" altLang="de-DE" sz="2400" b="0" i="0" u="none" strike="noStrike" cap="none" normalizeH="0" baseline="0" dirty="0" err="1">
                <a:ln>
                  <a:noFill/>
                </a:ln>
                <a:solidFill>
                  <a:schemeClr val="bg1"/>
                </a:solidFill>
                <a:effectLst/>
                <a:latin typeface="Cascadia Code" panose="00000509000000000000" pitchFamily="49" charset="0"/>
              </a:rPr>
              <a:t>Read</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permission</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target</a:t>
            </a:r>
            <a:r>
              <a:rPr kumimoji="0" lang="de-DE" altLang="de-DE" sz="2400" b="0" i="0" u="none" strike="noStrike" cap="none" normalizeH="0" baseline="0" dirty="0">
                <a:ln>
                  <a:noFill/>
                </a:ln>
                <a:solidFill>
                  <a:srgbClr val="F8F8F2"/>
                </a:solidFill>
                <a:effectLst/>
                <a:latin typeface="Cascadia Code" panose="00000509000000000000" pitchFamily="49" charset="0"/>
              </a:rPr>
              <a:t> &lt;http://alice.pod/share/photoAnnotations/&gt;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action</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rdf:</a:t>
            </a:r>
            <a:r>
              <a:rPr kumimoji="0" lang="de-DE" altLang="de-DE" sz="2400" b="0" i="0" u="none" strike="noStrike" cap="none" normalizeH="0" baseline="0" dirty="0" err="1">
                <a:ln>
                  <a:noFill/>
                </a:ln>
                <a:solidFill>
                  <a:schemeClr val="bg1"/>
                </a:solidFill>
                <a:effectLst/>
                <a:latin typeface="Cascadia Code" panose="00000509000000000000" pitchFamily="49" charset="0"/>
              </a:rPr>
              <a:t>value</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acl:</a:t>
            </a:r>
            <a:r>
              <a:rPr kumimoji="0" lang="de-DE" altLang="de-DE" sz="2400" b="0" i="0" u="none" strike="noStrike" cap="none" normalizeH="0" baseline="0" dirty="0" err="1">
                <a:ln>
                  <a:noFill/>
                </a:ln>
                <a:solidFill>
                  <a:schemeClr val="bg1"/>
                </a:solidFill>
                <a:effectLst/>
                <a:latin typeface="Cascadia Code" panose="00000509000000000000" pitchFamily="49" charset="0"/>
              </a:rPr>
              <a:t>Read</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refinement</a:t>
            </a:r>
            <a:r>
              <a:rPr kumimoji="0" lang="de-DE" altLang="de-DE" sz="2400" b="0" i="0" u="none" strike="noStrike" cap="none" normalizeH="0" baseline="0" dirty="0">
                <a:ln>
                  <a:noFill/>
                </a:ln>
                <a:solidFill>
                  <a:srgbClr val="F8F8F2"/>
                </a:solidFill>
                <a:effectLst/>
                <a:latin typeface="Cascadia Code" panose="00000509000000000000" pitchFamily="49" charset="0"/>
              </a:rPr>
              <a:t> &lt;#</a:t>
            </a:r>
            <a:r>
              <a:rPr kumimoji="0" lang="de-DE" altLang="de-DE" sz="2400" b="0" i="0" u="none" strike="noStrike" cap="none" normalizeH="0" baseline="0" dirty="0" err="1">
                <a:ln>
                  <a:noFill/>
                </a:ln>
                <a:solidFill>
                  <a:srgbClr val="F8F8F2"/>
                </a:solidFill>
                <a:effectLst/>
                <a:latin typeface="Cascadia Code" panose="00000509000000000000" pitchFamily="49" charset="0"/>
              </a:rPr>
              <a:t>AccessRulesShape</a:t>
            </a:r>
            <a:r>
              <a:rPr kumimoji="0" lang="de-DE" altLang="de-DE" sz="2400" b="0" i="0" u="none" strike="noStrike" cap="none" normalizeH="0" baseline="0" dirty="0">
                <a:ln>
                  <a:noFill/>
                </a:ln>
                <a:solidFill>
                  <a:srgbClr val="F8F8F2"/>
                </a:solidFill>
                <a:effectLst/>
                <a:latin typeface="Cascadia Code" panose="00000509000000000000" pitchFamily="49" charset="0"/>
              </a:rPr>
              <a:t>&gt; </a:t>
            </a:r>
            <a:r>
              <a:rPr kumimoji="0" lang="de-DE" altLang="de-DE" sz="2400" b="0" i="0" u="none" strike="noStrike" cap="none" normalizeH="0" baseline="0" dirty="0">
                <a:ln>
                  <a:noFill/>
                </a:ln>
                <a:solidFill>
                  <a:srgbClr val="75715E"/>
                </a:solidFill>
                <a:effectLst/>
                <a:latin typeface="Cascadia Code" panose="00000509000000000000" pitchFamily="49" charset="0"/>
              </a:rPr>
              <a:t># </a:t>
            </a:r>
            <a:r>
              <a:rPr kumimoji="0" lang="de-DE" altLang="de-DE" sz="2400" b="0" i="0" u="none" strike="noStrike" cap="none" normalizeH="0" baseline="0" dirty="0" err="1">
                <a:ln>
                  <a:noFill/>
                </a:ln>
                <a:solidFill>
                  <a:srgbClr val="75715E"/>
                </a:solidFill>
                <a:effectLst/>
                <a:latin typeface="Cascadia Code" panose="00000509000000000000" pitchFamily="49" charset="0"/>
              </a:rPr>
              <a:t>refine</a:t>
            </a:r>
            <a:r>
              <a:rPr kumimoji="0" lang="de-DE" altLang="de-DE" sz="2400" b="0" i="0" u="none" strike="noStrike" cap="none" normalizeH="0" baseline="0" dirty="0">
                <a:ln>
                  <a:noFill/>
                </a:ln>
                <a:solidFill>
                  <a:srgbClr val="75715E"/>
                </a:solidFill>
                <a:effectLst/>
                <a:latin typeface="Cascadia Code" panose="00000509000000000000" pitchFamily="49" charset="0"/>
              </a:rPr>
              <a:t> </a:t>
            </a:r>
            <a:r>
              <a:rPr kumimoji="0" lang="de-DE" altLang="de-DE" sz="2400" b="0" i="0" u="none" strike="noStrike" cap="none" normalizeH="0" baseline="0" dirty="0" err="1">
                <a:ln>
                  <a:noFill/>
                </a:ln>
                <a:solidFill>
                  <a:srgbClr val="75715E"/>
                </a:solidFill>
                <a:effectLst/>
                <a:latin typeface="Cascadia Code" panose="00000509000000000000" pitchFamily="49" charset="0"/>
              </a:rPr>
              <a:t>the</a:t>
            </a:r>
            <a:r>
              <a:rPr kumimoji="0" lang="de-DE" altLang="de-DE" sz="2400" b="0" i="0" u="none" strike="noStrike" cap="none" normalizeH="0" baseline="0" dirty="0">
                <a:ln>
                  <a:noFill/>
                </a:ln>
                <a:solidFill>
                  <a:srgbClr val="75715E"/>
                </a:solidFill>
                <a:effectLst/>
                <a:latin typeface="Cascadia Code" panose="00000509000000000000" pitchFamily="49" charset="0"/>
              </a:rPr>
              <a:t> </a:t>
            </a:r>
            <a:r>
              <a:rPr kumimoji="0" lang="de-DE" altLang="de-DE" sz="2400" b="0" i="0" u="none" strike="noStrike" cap="none" normalizeH="0" baseline="0" dirty="0" err="1">
                <a:ln>
                  <a:noFill/>
                </a:ln>
                <a:solidFill>
                  <a:srgbClr val="75715E"/>
                </a:solidFill>
                <a:effectLst/>
                <a:latin typeface="Cascadia Code" panose="00000509000000000000" pitchFamily="49" charset="0"/>
              </a:rPr>
              <a:t>action</a:t>
            </a:r>
            <a:r>
              <a:rPr kumimoji="0" lang="de-DE" altLang="de-DE" sz="2400"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permission</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target</a:t>
            </a:r>
            <a:r>
              <a:rPr kumimoji="0" lang="de-DE" altLang="de-DE" sz="2400" b="0" i="0" u="none" strike="noStrike" cap="none" normalizeH="0" baseline="0" dirty="0">
                <a:ln>
                  <a:noFill/>
                </a:ln>
                <a:solidFill>
                  <a:srgbClr val="F8F8F2"/>
                </a:solidFill>
                <a:effectLst/>
                <a:latin typeface="Cascadia Code" panose="00000509000000000000" pitchFamily="49" charset="0"/>
              </a:rPr>
              <a:t> &lt;http://alice.pod/share/photoAnnotations/&gt;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action</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acl:</a:t>
            </a:r>
            <a:r>
              <a:rPr kumimoji="0" lang="de-DE" altLang="de-DE" sz="2400" b="0" i="0" u="none" strike="noStrike" cap="none" normalizeH="0" baseline="0" dirty="0" err="1">
                <a:ln>
                  <a:noFill/>
                </a:ln>
                <a:solidFill>
                  <a:schemeClr val="bg1"/>
                </a:solidFill>
                <a:effectLst/>
                <a:latin typeface="Cascadia Code" panose="00000509000000000000" pitchFamily="49" charset="0"/>
              </a:rPr>
              <a:t>Read</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assignee</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AE81FF"/>
                </a:solidFill>
                <a:effectLst/>
                <a:latin typeface="Cascadia Code" panose="00000509000000000000" pitchFamily="49" charset="0"/>
              </a:rPr>
              <a:t>a</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foaf:</a:t>
            </a:r>
            <a:r>
              <a:rPr kumimoji="0" lang="de-DE" altLang="de-DE" sz="2400" b="0" i="0" u="none" strike="noStrike" cap="none" normalizeH="0" baseline="0" dirty="0" err="1">
                <a:ln>
                  <a:noFill/>
                </a:ln>
                <a:solidFill>
                  <a:schemeClr val="bg1"/>
                </a:solidFill>
                <a:effectLst/>
                <a:latin typeface="Cascadia Code" panose="00000509000000000000" pitchFamily="49" charset="0"/>
              </a:rPr>
              <a:t>Agent</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source</a:t>
            </a:r>
            <a:r>
              <a:rPr kumimoji="0" lang="de-DE" altLang="de-DE" sz="2400" b="0" i="0" u="none" strike="noStrike" cap="none" normalizeH="0" baseline="0" dirty="0">
                <a:ln>
                  <a:noFill/>
                </a:ln>
                <a:solidFill>
                  <a:srgbClr val="F8F8F2"/>
                </a:solidFill>
                <a:effectLst/>
                <a:latin typeface="Cascadia Code" panose="00000509000000000000" pitchFamily="49" charset="0"/>
              </a:rPr>
              <a:t> &lt;https://alice.example.com/work-groups#Accounting&gt;;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odrl:</a:t>
            </a:r>
            <a:r>
              <a:rPr kumimoji="0" lang="de-DE" altLang="de-DE" sz="2400" b="0" i="0" u="none" strike="noStrike" cap="none" normalizeH="0" baseline="0" dirty="0" err="1">
                <a:ln>
                  <a:noFill/>
                </a:ln>
                <a:solidFill>
                  <a:schemeClr val="bg1"/>
                </a:solidFill>
                <a:effectLst/>
                <a:latin typeface="Cascadia Code" panose="00000509000000000000" pitchFamily="49" charset="0"/>
              </a:rPr>
              <a:t>refinement</a:t>
            </a:r>
            <a:r>
              <a:rPr kumimoji="0" lang="de-DE" altLang="de-DE" sz="2400" b="0" i="0" u="none" strike="noStrike" cap="none" normalizeH="0" baseline="0" dirty="0">
                <a:ln>
                  <a:noFill/>
                </a:ln>
                <a:solidFill>
                  <a:srgbClr val="F8F8F2"/>
                </a:solidFill>
                <a:effectLst/>
                <a:latin typeface="Cascadia Code" panose="00000509000000000000" pitchFamily="49" charset="0"/>
              </a:rPr>
              <a:t> [ </a:t>
            </a:r>
            <a:r>
              <a:rPr kumimoji="0" lang="de-DE" altLang="de-DE" sz="2400" b="0" i="0" u="none" strike="noStrike" cap="none" normalizeH="0" baseline="0" dirty="0">
                <a:ln>
                  <a:noFill/>
                </a:ln>
                <a:solidFill>
                  <a:srgbClr val="75715E"/>
                </a:solidFill>
                <a:effectLst/>
                <a:latin typeface="Cascadia Code" panose="00000509000000000000" pitchFamily="49" charset="0"/>
              </a:rPr>
              <a:t># </a:t>
            </a:r>
            <a:r>
              <a:rPr kumimoji="0" lang="de-DE" altLang="de-DE" sz="2400" b="0" i="0" u="none" strike="noStrike" cap="none" normalizeH="0" baseline="0" dirty="0" err="1">
                <a:ln>
                  <a:noFill/>
                </a:ln>
                <a:solidFill>
                  <a:srgbClr val="75715E"/>
                </a:solidFill>
                <a:effectLst/>
                <a:latin typeface="Cascadia Code" panose="00000509000000000000" pitchFamily="49" charset="0"/>
              </a:rPr>
              <a:t>refine</a:t>
            </a:r>
            <a:r>
              <a:rPr kumimoji="0" lang="de-DE" altLang="de-DE" sz="2400" b="0" i="0" u="none" strike="noStrike" cap="none" normalizeH="0" baseline="0" dirty="0">
                <a:ln>
                  <a:noFill/>
                </a:ln>
                <a:solidFill>
                  <a:srgbClr val="75715E"/>
                </a:solidFill>
                <a:effectLst/>
                <a:latin typeface="Cascadia Code" panose="00000509000000000000" pitchFamily="49" charset="0"/>
              </a:rPr>
              <a:t> </a:t>
            </a:r>
            <a:r>
              <a:rPr kumimoji="0" lang="de-DE" altLang="de-DE" sz="2400" b="0" i="0" u="none" strike="noStrike" cap="none" normalizeH="0" baseline="0" dirty="0" err="1">
                <a:ln>
                  <a:noFill/>
                </a:ln>
                <a:solidFill>
                  <a:srgbClr val="75715E"/>
                </a:solidFill>
                <a:effectLst/>
                <a:latin typeface="Cascadia Code" panose="00000509000000000000" pitchFamily="49" charset="0"/>
              </a:rPr>
              <a:t>the</a:t>
            </a:r>
            <a:r>
              <a:rPr kumimoji="0" lang="de-DE" altLang="de-DE" sz="2400" b="0" i="0" u="none" strike="noStrike" cap="none" normalizeH="0" baseline="0" dirty="0">
                <a:ln>
                  <a:noFill/>
                </a:ln>
                <a:solidFill>
                  <a:srgbClr val="75715E"/>
                </a:solidFill>
                <a:effectLst/>
                <a:latin typeface="Cascadia Code" panose="00000509000000000000" pitchFamily="49" charset="0"/>
              </a:rPr>
              <a:t> </a:t>
            </a:r>
            <a:r>
              <a:rPr kumimoji="0" lang="de-DE" altLang="de-DE" sz="2400" b="0" i="0" u="none" strike="noStrike" cap="none" normalizeH="0" baseline="0" dirty="0" err="1">
                <a:ln>
                  <a:noFill/>
                </a:ln>
                <a:solidFill>
                  <a:srgbClr val="75715E"/>
                </a:solidFill>
                <a:effectLst/>
                <a:latin typeface="Cascadia Code" panose="00000509000000000000" pitchFamily="49" charset="0"/>
              </a:rPr>
              <a:t>agent</a:t>
            </a:r>
            <a:r>
              <a:rPr kumimoji="0" lang="de-DE" altLang="de-DE" sz="2400"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AE81FF"/>
                </a:solidFill>
                <a:effectLst/>
                <a:latin typeface="Cascadia Code" panose="00000509000000000000" pitchFamily="49" charset="0"/>
              </a:rPr>
              <a:t>a</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sh:</a:t>
            </a:r>
            <a:r>
              <a:rPr kumimoji="0" lang="de-DE" altLang="de-DE" sz="2400" b="0" i="0" u="none" strike="noStrike" cap="none" normalizeH="0" baseline="0" dirty="0" err="1">
                <a:ln>
                  <a:noFill/>
                </a:ln>
                <a:solidFill>
                  <a:schemeClr val="bg1"/>
                </a:solidFill>
                <a:effectLst/>
                <a:latin typeface="Cascadia Code" panose="00000509000000000000" pitchFamily="49" charset="0"/>
              </a:rPr>
              <a:t>NodeShape</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sh:</a:t>
            </a:r>
            <a:r>
              <a:rPr kumimoji="0" lang="de-DE" altLang="de-DE" sz="2400" b="0" i="0" u="none" strike="noStrike" cap="none" normalizeH="0" baseline="0" dirty="0" err="1">
                <a:ln>
                  <a:noFill/>
                </a:ln>
                <a:solidFill>
                  <a:schemeClr val="bg1"/>
                </a:solidFill>
                <a:effectLst/>
                <a:latin typeface="Cascadia Code" panose="00000509000000000000" pitchFamily="49" charset="0"/>
              </a:rPr>
              <a:t>property</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sh:</a:t>
            </a:r>
            <a:r>
              <a:rPr kumimoji="0" lang="de-DE" altLang="de-DE" sz="2400" b="0" i="0" u="none" strike="noStrike" cap="none" normalizeH="0" baseline="0" dirty="0" err="1">
                <a:ln>
                  <a:noFill/>
                </a:ln>
                <a:solidFill>
                  <a:schemeClr val="bg1"/>
                </a:solidFill>
                <a:effectLst/>
                <a:latin typeface="Cascadia Code" panose="00000509000000000000" pitchFamily="49" charset="0"/>
              </a:rPr>
              <a:t>path</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foaf:</a:t>
            </a:r>
            <a:r>
              <a:rPr kumimoji="0" lang="de-DE" altLang="de-DE" sz="2400" b="0" i="0" u="none" strike="noStrike" cap="none" normalizeH="0" baseline="0" dirty="0" err="1">
                <a:ln>
                  <a:noFill/>
                </a:ln>
                <a:solidFill>
                  <a:schemeClr val="bg1"/>
                </a:solidFill>
                <a:effectLst/>
                <a:latin typeface="Cascadia Code" panose="00000509000000000000" pitchFamily="49" charset="0"/>
              </a:rPr>
              <a:t>interest</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sh:</a:t>
            </a:r>
            <a:r>
              <a:rPr kumimoji="0" lang="de-DE" altLang="de-DE" sz="2400" b="0" i="0" u="none" strike="noStrike" cap="none" normalizeH="0" baseline="0" dirty="0" err="1">
                <a:ln>
                  <a:noFill/>
                </a:ln>
                <a:solidFill>
                  <a:schemeClr val="bg1"/>
                </a:solidFill>
                <a:effectLst/>
                <a:latin typeface="Cascadia Code" panose="00000509000000000000" pitchFamily="49" charset="0"/>
              </a:rPr>
              <a:t>minCount</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a:ln>
                  <a:noFill/>
                </a:ln>
                <a:solidFill>
                  <a:srgbClr val="A6E22E"/>
                </a:solidFill>
                <a:effectLst/>
                <a:latin typeface="Cascadia Code" panose="00000509000000000000" pitchFamily="49" charset="0"/>
              </a:rPr>
              <a:t>1</a:t>
            </a:r>
            <a:r>
              <a:rPr kumimoji="0" lang="de-DE" altLang="de-DE" sz="2400" b="0" i="0" u="none" strike="noStrike" cap="none" normalizeH="0" baseline="0" dirty="0">
                <a:ln>
                  <a:noFill/>
                </a:ln>
                <a:solidFill>
                  <a:srgbClr val="F8F8F2"/>
                </a:solidFill>
                <a:effectLst/>
                <a:latin typeface="Cascadia Code" panose="00000509000000000000" pitchFamily="49" charset="0"/>
              </a:rPr>
              <a:t> ;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err="1">
                <a:ln>
                  <a:noFill/>
                </a:ln>
                <a:solidFill>
                  <a:srgbClr val="F4BF75"/>
                </a:solidFill>
                <a:effectLst/>
                <a:latin typeface="Cascadia Code" panose="00000509000000000000" pitchFamily="49" charset="0"/>
              </a:rPr>
              <a:t>sh:</a:t>
            </a:r>
            <a:r>
              <a:rPr kumimoji="0" lang="de-DE" altLang="de-DE" sz="2400" b="0" i="0" u="none" strike="noStrike" cap="none" normalizeH="0" baseline="0" dirty="0" err="1">
                <a:ln>
                  <a:noFill/>
                </a:ln>
                <a:solidFill>
                  <a:schemeClr val="bg1"/>
                </a:solidFill>
                <a:effectLst/>
                <a:latin typeface="Cascadia Code" panose="00000509000000000000" pitchFamily="49" charset="0"/>
              </a:rPr>
              <a:t>hasValue</a:t>
            </a:r>
            <a:r>
              <a:rPr kumimoji="0" lang="de-DE" altLang="de-DE" sz="2400" b="0" i="0" u="none" strike="noStrike" cap="none" normalizeH="0" baseline="0" dirty="0">
                <a:ln>
                  <a:noFill/>
                </a:ln>
                <a:solidFill>
                  <a:srgbClr val="F8F8F2"/>
                </a:solidFill>
                <a:effectLst/>
                <a:latin typeface="Cascadia Code" panose="00000509000000000000" pitchFamily="49" charset="0"/>
              </a:rPr>
              <a:t> &lt;#</a:t>
            </a:r>
            <a:r>
              <a:rPr kumimoji="0" lang="de-DE" altLang="de-DE" sz="2400" b="0" i="0" u="none" strike="noStrike" cap="none" normalizeH="0" baseline="0" dirty="0" err="1">
                <a:ln>
                  <a:noFill/>
                </a:ln>
                <a:solidFill>
                  <a:srgbClr val="F8F8F2"/>
                </a:solidFill>
                <a:effectLst/>
                <a:latin typeface="Cascadia Code" panose="00000509000000000000" pitchFamily="49" charset="0"/>
              </a:rPr>
              <a:t>photography</a:t>
            </a:r>
            <a:r>
              <a:rPr kumimoji="0" lang="de-DE" altLang="de-DE" sz="2400" b="0" i="0" u="none" strike="noStrike" cap="none" normalizeH="0" baseline="0" dirty="0">
                <a:ln>
                  <a:noFill/>
                </a:ln>
                <a:solidFill>
                  <a:srgbClr val="F8F8F2"/>
                </a:solidFill>
                <a:effectLst/>
                <a:latin typeface="Cascadia Code" panose="00000509000000000000" pitchFamily="49" charset="0"/>
              </a:rPr>
              <a:t>&gt;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F8F8F2"/>
                </a:solidFill>
                <a:effectLst/>
                <a:latin typeface="Cascadia Code" panose="00000509000000000000"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de-DE" altLang="de-DE" sz="2400" dirty="0">
                <a:solidFill>
                  <a:srgbClr val="F8F8F2"/>
                </a:solidFill>
                <a:latin typeface="Cascadia Code" panose="00000509000000000000" pitchFamily="49" charset="0"/>
              </a:rPr>
              <a:t>  </a:t>
            </a:r>
            <a:r>
              <a:rPr kumimoji="0" lang="de-DE" altLang="de-DE" sz="2400" b="0" i="0" u="none" strike="noStrike" cap="none" normalizeH="0" baseline="0" dirty="0">
                <a:ln>
                  <a:noFill/>
                </a:ln>
                <a:solidFill>
                  <a:srgbClr val="F8F8F2"/>
                </a:solidFill>
                <a:effectLst/>
                <a:latin typeface="Cascadia Code" panose="00000509000000000000" pitchFamily="49" charset="0"/>
              </a:rPr>
              <a:t>] .</a:t>
            </a:r>
            <a:r>
              <a:rPr kumimoji="0" lang="de-DE" altLang="de-DE" sz="2400" b="0" i="0" u="none" strike="noStrike" cap="none" normalizeH="0" baseline="0" dirty="0">
                <a:ln>
                  <a:noFill/>
                </a:ln>
                <a:solidFill>
                  <a:schemeClr val="tx1"/>
                </a:solidFill>
                <a:effectLst/>
                <a:latin typeface="Cascadia Code" panose="00000509000000000000" pitchFamily="49" charset="0"/>
              </a:rPr>
              <a:t> </a:t>
            </a:r>
          </a:p>
        </p:txBody>
      </p:sp>
    </p:spTree>
    <p:extLst>
      <p:ext uri="{BB962C8B-B14F-4D97-AF65-F5344CB8AC3E}">
        <p14:creationId xmlns:p14="http://schemas.microsoft.com/office/powerpoint/2010/main" val="27042401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2EgbAnX3wUiB66EYfsJ6o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noFill/>
        <a:pattFill/>
        <a:grpFill/>
      </a:fillStyleLst>
      <a:lnStyleLst>
        <a:ln w="9525" cap="flat" cmpd="sng" algn="ctr">
          <a:solidFill>
            <a:schemeClr val="phClr">
              <a:shade val="95000"/>
              <a:satMod val="105000"/>
            </a:schemeClr>
          </a:solidFill>
          <a:prstDash val="solid"/>
        </a:ln>
        <a:ln w="9525" cap="flat" cmpd="sng" algn="ctr">
          <a:solidFill>
            <a:schemeClr val="phClr">
              <a:shade val="95000"/>
              <a:satMod val="105000"/>
            </a:schemeClr>
          </a:solidFill>
          <a:prstDash val="solid"/>
        </a:ln>
        <a:ln w="9525" cap="flat" cmpd="sng" algn="ctr">
          <a:solidFill>
            <a:schemeClr val="phClr">
              <a:shade val="95000"/>
              <a:satMod val="105000"/>
            </a:scheme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0000" dir="5400000" rotWithShape="0">
              <a:srgbClr val="000000">
                <a:alpha val="38000"/>
              </a:srgbClr>
            </a:outerShdw>
          </a:effectLst>
        </a:effectStyle>
        <a:effectStyle>
          <a:effectLst>
            <a:outerShdw blurRad="40000" dist="20000" dir="5400000" rotWithShape="0">
              <a:srgbClr val="000000">
                <a:alpha val="38000"/>
              </a:srgbClr>
            </a:outerShdw>
          </a:effectLst>
        </a:effectStyle>
      </a:effectStyleLst>
      <a:bgFillStyleLst>
        <a:solidFill>
          <a:schemeClr val="phClr"/>
        </a:solidFill>
        <a:gradFill>
          <a:gsLst>
            <a:gs pos="0">
              <a:schemeClr val="phClr">
                <a:tint val="50000"/>
                <a:satMod val="300000"/>
              </a:schemeClr>
            </a:gs>
            <a:gs pos="0">
              <a:schemeClr val="phClr">
                <a:tint val="50000"/>
                <a:satMod val="300000"/>
              </a:schemeClr>
            </a:gs>
            <a:gs pos="0">
              <a:schemeClr val="phClr">
                <a:tint val="50000"/>
                <a:satMod val="300000"/>
              </a:schemeClr>
            </a:gs>
          </a:gsLst>
          <a:lin ang="16200000" scaled="1"/>
        </a:gradFill>
        <a:gradFill>
          <a:gsLst>
            <a:gs pos="0">
              <a:schemeClr val="phClr">
                <a:tint val="50000"/>
                <a:satMod val="300000"/>
              </a:schemeClr>
            </a:gs>
            <a:gs pos="0">
              <a:schemeClr val="phClr">
                <a:tint val="50000"/>
                <a:satMod val="30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638</Words>
  <Application>Microsoft Office PowerPoint</Application>
  <PresentationFormat>Custom</PresentationFormat>
  <Paragraphs>116</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Siemens Sans</vt:lpstr>
      <vt:lpstr>Calibri</vt:lpstr>
      <vt:lpstr>Cascadia Code</vt:lpstr>
      <vt:lpstr>Arial</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Steyskal, Simon (CT RDA BAM CON-AT)</dc:creator>
  <cp:lastModifiedBy>Steyskal, Simon (CT RDA BAM CON-AT)</cp:lastModifiedBy>
  <cp:revision>28</cp:revision>
  <dcterms:modified xsi:type="dcterms:W3CDTF">2020-01-16T13:39:18Z</dcterms:modified>
</cp:coreProperties>
</file>